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97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4" r:id="rId3"/>
    <p:sldId id="262" r:id="rId4"/>
    <p:sldId id="286" r:id="rId5"/>
    <p:sldId id="283" r:id="rId6"/>
    <p:sldId id="272" r:id="rId7"/>
    <p:sldId id="268" r:id="rId8"/>
    <p:sldId id="271" r:id="rId9"/>
    <p:sldId id="273" r:id="rId10"/>
    <p:sldId id="281" r:id="rId11"/>
    <p:sldId id="274" r:id="rId12"/>
    <p:sldId id="282" r:id="rId13"/>
    <p:sldId id="276" r:id="rId14"/>
    <p:sldId id="277" r:id="rId15"/>
    <p:sldId id="278" r:id="rId16"/>
    <p:sldId id="284" r:id="rId17"/>
    <p:sldId id="285" r:id="rId18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A81911"/>
    <a:srgbClr val="AD180A"/>
    <a:srgbClr val="BFE0E3"/>
    <a:srgbClr val="E11625"/>
    <a:srgbClr val="534D9D"/>
    <a:srgbClr val="FFFFFF"/>
    <a:srgbClr val="BDE0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3064" autoAdjust="0"/>
    <p:restoredTop sz="94660"/>
  </p:normalViewPr>
  <p:slideViewPr>
    <p:cSldViewPr snapToObjects="1">
      <p:cViewPr varScale="1">
        <p:scale>
          <a:sx n="130" d="100"/>
          <a:sy n="130" d="100"/>
        </p:scale>
        <p:origin x="-1744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20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172E2-899D-6945-B173-D6AF3DE6E143}" type="datetimeFigureOut">
              <a:rPr lang="ja-JP" altLang="en-US" smtClean="0"/>
              <a:t>08.12.9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3F758-0DA9-3043-9289-4A11D41D7370}" type="slidenum">
              <a:rPr lang="ja-JP" altLang="en-US" smtClean="0"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CC5B6-AF32-904D-B855-B0EF97B849F6}" type="datetimeFigureOut">
              <a:rPr lang="ja-JP" altLang="en-US" smtClean="0"/>
              <a:pPr/>
              <a:t>08.12.9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8420C-423B-5F4B-A07E-40399E9BB32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8420C-423B-5F4B-A07E-40399E9BB329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8420C-423B-5F4B-A07E-40399E9BB329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8420C-423B-5F4B-A07E-40399E9BB329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7AD1-9015-2F49-BB1C-2ADAB0F54B35}" type="datetime1">
              <a:rPr lang="ja-JP" altLang="en-US" smtClean="0"/>
              <a:t>08.12.9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6624-E892-4942-B5A8-C5A6C389103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8870-4CCF-814E-B8C9-0F0A65B6B8B4}" type="datetime1">
              <a:rPr lang="ja-JP" altLang="en-US" smtClean="0"/>
              <a:t>08.12.9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6624-E892-4942-B5A8-C5A6C389103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AE63-4EA8-2E42-BD70-7CF56036E230}" type="datetime1">
              <a:rPr lang="ja-JP" altLang="en-US" smtClean="0"/>
              <a:t>08.12.9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6624-E892-4942-B5A8-C5A6C389103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1E61-A2D6-2F46-A477-DD2FAD610BC9}" type="datetime1">
              <a:rPr lang="ja-JP" altLang="en-US" smtClean="0"/>
              <a:t>08.12.9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6624-E892-4942-B5A8-C5A6C389103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1C53-568A-B144-9087-2F9749300B89}" type="datetime1">
              <a:rPr lang="ja-JP" altLang="en-US" smtClean="0"/>
              <a:t>08.12.9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6624-E892-4942-B5A8-C5A6C389103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9041-8CE3-B948-8DBD-AAC9BA89F9E9}" type="datetime1">
              <a:rPr lang="ja-JP" altLang="en-US" smtClean="0"/>
              <a:t>08.12.9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6624-E892-4942-B5A8-C5A6C389103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1D93-59AD-A64D-9410-A6CB907E3F7D}" type="datetime1">
              <a:rPr lang="ja-JP" altLang="en-US" smtClean="0"/>
              <a:t>08.12.9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6624-E892-4942-B5A8-C5A6C389103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9842-4889-D248-8582-FD01189CD2FA}" type="datetime1">
              <a:rPr lang="ja-JP" altLang="en-US" smtClean="0"/>
              <a:t>08.12.9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6624-E892-4942-B5A8-C5A6C389103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B063-76D5-8F4D-AFE8-99A2C45019A4}" type="datetime1">
              <a:rPr lang="ja-JP" altLang="en-US" smtClean="0"/>
              <a:t>08.12.9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6624-E892-4942-B5A8-C5A6C389103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F507-310A-CE4D-847A-FF4CF6B0341F}" type="datetime1">
              <a:rPr lang="ja-JP" altLang="en-US" smtClean="0"/>
              <a:t>08.12.9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6624-E892-4942-B5A8-C5A6C389103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BE2A-8B16-CB41-BE7C-70A756474F57}" type="datetime1">
              <a:rPr lang="ja-JP" altLang="en-US" smtClean="0"/>
              <a:t>08.12.9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6624-E892-4942-B5A8-C5A6C389103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FA8A4-C7EF-5D47-B0ED-BAE3D5217F18}" type="datetime1">
              <a:rPr lang="ja-JP" altLang="en-US" smtClean="0"/>
              <a:t>08.12.9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86624-E892-4942-B5A8-C5A6C389103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4" Type="http://schemas.openxmlformats.org/officeDocument/2006/relationships/image" Target="../media/image28.png"/><Relationship Id="rId10" Type="http://schemas.openxmlformats.org/officeDocument/2006/relationships/image" Target="../media/image34.png"/><Relationship Id="rId5" Type="http://schemas.openxmlformats.org/officeDocument/2006/relationships/image" Target="../media/image29.pdf"/><Relationship Id="rId7" Type="http://schemas.openxmlformats.org/officeDocument/2006/relationships/image" Target="../media/image31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9" Type="http://schemas.openxmlformats.org/officeDocument/2006/relationships/image" Target="../media/image33.pdf"/><Relationship Id="rId3" Type="http://schemas.openxmlformats.org/officeDocument/2006/relationships/image" Target="../media/image27.pdf"/><Relationship Id="rId6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4" Type="http://schemas.openxmlformats.org/officeDocument/2006/relationships/image" Target="../media/image28.png"/><Relationship Id="rId10" Type="http://schemas.openxmlformats.org/officeDocument/2006/relationships/image" Target="../media/image34.png"/><Relationship Id="rId5" Type="http://schemas.openxmlformats.org/officeDocument/2006/relationships/image" Target="../media/image29.pdf"/><Relationship Id="rId7" Type="http://schemas.openxmlformats.org/officeDocument/2006/relationships/image" Target="../media/image31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9" Type="http://schemas.openxmlformats.org/officeDocument/2006/relationships/image" Target="../media/image33.pdf"/><Relationship Id="rId3" Type="http://schemas.openxmlformats.org/officeDocument/2006/relationships/image" Target="../media/image27.pdf"/><Relationship Id="rId6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df"/><Relationship Id="rId4" Type="http://schemas.openxmlformats.org/officeDocument/2006/relationships/image" Target="../media/image37.pdf"/><Relationship Id="rId5" Type="http://schemas.openxmlformats.org/officeDocument/2006/relationships/image" Target="../media/image38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df"/><Relationship Id="rId9" Type="http://schemas.openxmlformats.org/officeDocument/2006/relationships/image" Target="../media/image42.png"/><Relationship Id="rId3" Type="http://schemas.openxmlformats.org/officeDocument/2006/relationships/image" Target="../media/image36.png"/><Relationship Id="rId6" Type="http://schemas.openxmlformats.org/officeDocument/2006/relationships/image" Target="../media/image39.pd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5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4" Type="http://schemas.openxmlformats.org/officeDocument/2006/relationships/image" Target="../media/image59.png"/><Relationship Id="rId4" Type="http://schemas.openxmlformats.org/officeDocument/2006/relationships/image" Target="../media/image49.png"/><Relationship Id="rId7" Type="http://schemas.openxmlformats.org/officeDocument/2006/relationships/image" Target="../media/image52.pdf"/><Relationship Id="rId11" Type="http://schemas.openxmlformats.org/officeDocument/2006/relationships/image" Target="../media/image56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8" Type="http://schemas.openxmlformats.org/officeDocument/2006/relationships/image" Target="../media/image53.png"/><Relationship Id="rId13" Type="http://schemas.openxmlformats.org/officeDocument/2006/relationships/image" Target="../media/image58.pdf"/><Relationship Id="rId10" Type="http://schemas.openxmlformats.org/officeDocument/2006/relationships/image" Target="../media/image55.png"/><Relationship Id="rId5" Type="http://schemas.openxmlformats.org/officeDocument/2006/relationships/image" Target="../media/image50.pdf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9" Type="http://schemas.openxmlformats.org/officeDocument/2006/relationships/image" Target="../media/image54.pdf"/><Relationship Id="rId3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6.pdf"/><Relationship Id="rId4" Type="http://schemas.openxmlformats.org/officeDocument/2006/relationships/image" Target="../media/image6.png"/><Relationship Id="rId7" Type="http://schemas.openxmlformats.org/officeDocument/2006/relationships/image" Target="../media/image9.png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8" Type="http://schemas.openxmlformats.org/officeDocument/2006/relationships/image" Target="../media/image10.pdf"/><Relationship Id="rId13" Type="http://schemas.openxmlformats.org/officeDocument/2006/relationships/image" Target="../media/image15.png"/><Relationship Id="rId10" Type="http://schemas.openxmlformats.org/officeDocument/2006/relationships/image" Target="../media/image12.pdf"/><Relationship Id="rId5" Type="http://schemas.openxmlformats.org/officeDocument/2006/relationships/image" Target="../media/image7.pdf"/><Relationship Id="rId15" Type="http://schemas.openxmlformats.org/officeDocument/2006/relationships/image" Target="../media/image17.png"/><Relationship Id="rId12" Type="http://schemas.openxmlformats.org/officeDocument/2006/relationships/image" Target="../media/image14.pdf"/><Relationship Id="rId2" Type="http://schemas.openxmlformats.org/officeDocument/2006/relationships/image" Target="../media/image4.png"/><Relationship Id="rId9" Type="http://schemas.openxmlformats.org/officeDocument/2006/relationships/image" Target="../media/image11.png"/><Relationship Id="rId3" Type="http://schemas.openxmlformats.org/officeDocument/2006/relationships/image" Target="../media/image5.pdf"/></Relationships>
</file>

<file path=ppt/slides/_rels/slide8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6.pdf"/><Relationship Id="rId20" Type="http://schemas.openxmlformats.org/officeDocument/2006/relationships/image" Target="../media/image22.pdf"/><Relationship Id="rId4" Type="http://schemas.openxmlformats.org/officeDocument/2006/relationships/image" Target="../media/image6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6" Type="http://schemas.openxmlformats.org/officeDocument/2006/relationships/image" Target="../media/image18.pdf"/><Relationship Id="rId8" Type="http://schemas.openxmlformats.org/officeDocument/2006/relationships/image" Target="../media/image10.pdf"/><Relationship Id="rId13" Type="http://schemas.openxmlformats.org/officeDocument/2006/relationships/image" Target="../media/image15.png"/><Relationship Id="rId10" Type="http://schemas.openxmlformats.org/officeDocument/2006/relationships/image" Target="../media/image12.pdf"/><Relationship Id="rId5" Type="http://schemas.openxmlformats.org/officeDocument/2006/relationships/image" Target="../media/image7.pdf"/><Relationship Id="rId15" Type="http://schemas.openxmlformats.org/officeDocument/2006/relationships/image" Target="../media/image17.png"/><Relationship Id="rId12" Type="http://schemas.openxmlformats.org/officeDocument/2006/relationships/image" Target="../media/image14.pdf"/><Relationship Id="rId17" Type="http://schemas.openxmlformats.org/officeDocument/2006/relationships/image" Target="../media/image19.png"/><Relationship Id="rId19" Type="http://schemas.openxmlformats.org/officeDocument/2006/relationships/image" Target="../media/image21.png"/><Relationship Id="rId2" Type="http://schemas.openxmlformats.org/officeDocument/2006/relationships/image" Target="../media/image4.png"/><Relationship Id="rId9" Type="http://schemas.openxmlformats.org/officeDocument/2006/relationships/image" Target="../media/image11.png"/><Relationship Id="rId3" Type="http://schemas.openxmlformats.org/officeDocument/2006/relationships/image" Target="../media/image5.pdf"/><Relationship Id="rId18" Type="http://schemas.openxmlformats.org/officeDocument/2006/relationships/image" Target="../media/image20.pd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df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01775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rgbClr val="AD180A"/>
                </a:solidFill>
              </a:rPr>
              <a:t>Exploration without Map</a:t>
            </a:r>
            <a:br>
              <a:rPr lang="en-US" altLang="ja-JP" dirty="0" smtClean="0">
                <a:solidFill>
                  <a:srgbClr val="AD180A"/>
                </a:solidFill>
              </a:rPr>
            </a:br>
            <a:r>
              <a:rPr lang="en-US" altLang="ja-JP" dirty="0" smtClean="0">
                <a:solidFill>
                  <a:srgbClr val="AD180A"/>
                </a:solidFill>
              </a:rPr>
              <a:t>- </a:t>
            </a:r>
            <a:r>
              <a:rPr lang="en-US" altLang="ja-JP" sz="3600" dirty="0" smtClean="0">
                <a:solidFill>
                  <a:srgbClr val="AD180A"/>
                </a:solidFill>
              </a:rPr>
              <a:t> Lepton-Flavor Violation in LHC era -</a:t>
            </a:r>
            <a:endParaRPr lang="ja-JP" altLang="en-US" sz="3600" dirty="0">
              <a:solidFill>
                <a:srgbClr val="AD180A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7200" y="4762500"/>
            <a:ext cx="8077200" cy="1752600"/>
          </a:xfrm>
        </p:spPr>
        <p:txBody>
          <a:bodyPr>
            <a:normAutofit/>
          </a:bodyPr>
          <a:lstStyle/>
          <a:p>
            <a:endParaRPr lang="en-US" altLang="ja-JP" sz="2400" dirty="0" smtClean="0"/>
          </a:p>
          <a:p>
            <a:r>
              <a:rPr lang="en-US" altLang="ja-JP" sz="2400" dirty="0" smtClean="0"/>
              <a:t>1st Open Meeting of the </a:t>
            </a:r>
            <a:r>
              <a:rPr lang="en-US" altLang="ja-JP" sz="2400" dirty="0" err="1" smtClean="0"/>
              <a:t>SuperKEKB</a:t>
            </a:r>
            <a:r>
              <a:rPr lang="en-US" altLang="ja-JP" sz="2400" dirty="0" smtClean="0"/>
              <a:t> Collaboration</a:t>
            </a:r>
          </a:p>
          <a:p>
            <a:r>
              <a:rPr lang="en-US" altLang="ja-JP" sz="2400" dirty="0" smtClean="0"/>
              <a:t>KEK, Japan, 10-12 December 2008 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サブタイトル 2"/>
          <p:cNvSpPr txBox="1">
            <a:spLocks/>
          </p:cNvSpPr>
          <p:nvPr/>
        </p:nvSpPr>
        <p:spPr>
          <a:xfrm>
            <a:off x="457200" y="3810000"/>
            <a:ext cx="8077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J.HISANO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(ICRR, Univ. of Tokyo)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6624-E892-4942-B5A8-C5A6C389103A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>
          <a:xfrm>
            <a:off x="304800" y="990600"/>
            <a:ext cx="9525001" cy="1219200"/>
          </a:xfrm>
          <a:prstGeom prst="rect">
            <a:avLst/>
          </a:prstGeom>
          <a:noFill/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AD180A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b="1" dirty="0" smtClean="0">
                <a:solidFill>
                  <a:srgbClr val="AD180A"/>
                </a:solidFill>
              </a:rPr>
              <a:t>SUSY Seesaw in the universality</a:t>
            </a:r>
            <a:endParaRPr lang="ja-JP" altLang="en-US" sz="3200" b="1" dirty="0">
              <a:solidFill>
                <a:srgbClr val="AD180A"/>
              </a:solidFill>
            </a:endParaRPr>
          </a:p>
        </p:txBody>
      </p:sp>
      <p:pic>
        <p:nvPicPr>
          <p:cNvPr id="8" name="図 7" descr="lfv_sus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94" y="3657600"/>
            <a:ext cx="5346706" cy="2853467"/>
          </a:xfrm>
          <a:prstGeom prst="rect">
            <a:avLst/>
          </a:prstGeom>
        </p:spPr>
      </p:pic>
      <p:pic>
        <p:nvPicPr>
          <p:cNvPr id="9" name="図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133600" y="571500"/>
            <a:ext cx="5181600" cy="635000"/>
          </a:xfrm>
          <a:prstGeom prst="rect">
            <a:avLst/>
          </a:prstGeom>
        </p:spPr>
      </p:pic>
      <p:pic>
        <p:nvPicPr>
          <p:cNvPr id="10" name="図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438400" y="2362200"/>
            <a:ext cx="1955800" cy="406400"/>
          </a:xfrm>
          <a:prstGeom prst="rect">
            <a:avLst/>
          </a:prstGeom>
        </p:spPr>
      </p:pic>
      <p:pic>
        <p:nvPicPr>
          <p:cNvPr id="11" name="図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572000" y="2362200"/>
            <a:ext cx="1308100" cy="406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28600" y="1206500"/>
            <a:ext cx="8915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If the origin of the SUSY breaking is physics beyond the Seesaw scale, such as MSUGRA, </a:t>
            </a:r>
            <a:r>
              <a:rPr kumimoji="1" lang="en-US" altLang="ja-JP" sz="2400" dirty="0" smtClean="0"/>
              <a:t>LFV interaction </a:t>
            </a:r>
            <a:r>
              <a:rPr lang="en-US" altLang="ja-JP" sz="2400" dirty="0" smtClean="0"/>
              <a:t>in</a:t>
            </a:r>
            <a:r>
              <a:rPr kumimoji="1" lang="en-US" altLang="ja-JP" sz="2400" dirty="0" smtClean="0"/>
              <a:t> Seesaw sector induces LFV </a:t>
            </a:r>
            <a:r>
              <a:rPr lang="en-US" altLang="ja-JP" sz="2400" dirty="0" err="1" smtClean="0"/>
              <a:t>slepton</a:t>
            </a:r>
            <a:r>
              <a:rPr lang="en-US" altLang="ja-JP" sz="2400" dirty="0" smtClean="0"/>
              <a:t> mass terms.</a:t>
            </a:r>
            <a:r>
              <a:rPr kumimoji="1" lang="ja-JP" altLang="en-US" sz="2400" dirty="0" smtClean="0"/>
              <a:t>　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16" name="角丸四角形 4"/>
          <p:cNvSpPr>
            <a:spLocks noChangeArrowheads="1"/>
          </p:cNvSpPr>
          <p:nvPr/>
        </p:nvSpPr>
        <p:spPr bwMode="auto">
          <a:xfrm>
            <a:off x="609600" y="3810000"/>
            <a:ext cx="2743200" cy="2209800"/>
          </a:xfrm>
          <a:prstGeom prst="roundRect">
            <a:avLst>
              <a:gd name="adj" fmla="val 16667"/>
            </a:avLst>
          </a:prstGeom>
          <a:solidFill>
            <a:srgbClr val="BDE0E3"/>
          </a:solidFill>
          <a:ln w="38100">
            <a:solidFill>
              <a:srgbClr val="AD180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buFontTx/>
              <a:buNone/>
              <a:defRPr/>
            </a:pPr>
            <a:r>
              <a:rPr lang="en-US" altLang="ja-JP" sz="2800" dirty="0" smtClean="0">
                <a:solidFill>
                  <a:srgbClr val="AD180A"/>
                </a:solidFill>
              </a:rPr>
              <a:t>LFV studies probe physics beyond the SUSY SM.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499560" y="6336268"/>
            <a:ext cx="142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JH&amp;Shimizu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19" name="図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1981200" y="2895600"/>
            <a:ext cx="6667500" cy="355600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228600" y="2819400"/>
            <a:ext cx="1732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Typical case,</a:t>
            </a:r>
            <a:endParaRPr lang="ja-JP" altLang="en-US" sz="2400" dirty="0"/>
          </a:p>
        </p:txBody>
      </p:sp>
      <p:sp>
        <p:nvSpPr>
          <p:cNvPr id="21" name="正方形/長方形 20"/>
          <p:cNvSpPr/>
          <p:nvPr/>
        </p:nvSpPr>
        <p:spPr>
          <a:xfrm>
            <a:off x="0" y="1206500"/>
            <a:ext cx="9144000" cy="56515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吹き出し 21"/>
          <p:cNvSpPr/>
          <p:nvPr/>
        </p:nvSpPr>
        <p:spPr>
          <a:xfrm>
            <a:off x="1600200" y="1752600"/>
            <a:ext cx="6096000" cy="2362200"/>
          </a:xfrm>
          <a:prstGeom prst="wedgeRoundRectCallout">
            <a:avLst>
              <a:gd name="adj1" fmla="val -17981"/>
              <a:gd name="adj2" fmla="val -73833"/>
              <a:gd name="adj3" fmla="val 16667"/>
            </a:avLst>
          </a:prstGeom>
          <a:solidFill>
            <a:srgbClr val="BDE0E3"/>
          </a:solidFill>
          <a:ln w="38100" cmpd="sng">
            <a:solidFill>
              <a:srgbClr val="E116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spcAft>
                <a:spcPts val="1200"/>
              </a:spcAft>
              <a:defRPr/>
            </a:pPr>
            <a:r>
              <a:rPr lang="en-US" altLang="ja-JP" sz="2800" b="1" dirty="0" smtClean="0">
                <a:solidFill>
                  <a:srgbClr val="AD180A"/>
                </a:solidFill>
              </a:rPr>
              <a:t>SEESAW MODEL</a:t>
            </a:r>
          </a:p>
          <a:p>
            <a:pPr marL="342900" indent="-342900" algn="ctr">
              <a:spcAft>
                <a:spcPts val="1200"/>
              </a:spcAft>
              <a:buFont typeface="Arial"/>
              <a:buChar char="•"/>
              <a:defRPr/>
            </a:pPr>
            <a:r>
              <a:rPr lang="en-US" altLang="ja-JP" sz="2800" dirty="0" smtClean="0">
                <a:solidFill>
                  <a:srgbClr val="AD180A"/>
                </a:solidFill>
              </a:rPr>
              <a:t>Tiny neutrino masses</a:t>
            </a:r>
          </a:p>
          <a:p>
            <a:pPr marL="514350" indent="-514350" algn="ctr">
              <a:spcAft>
                <a:spcPts val="1800"/>
              </a:spcAft>
              <a:buFont typeface="Arial"/>
              <a:buChar char="•"/>
              <a:defRPr/>
            </a:pPr>
            <a:r>
              <a:rPr lang="en-US" altLang="ja-JP" sz="2800" dirty="0" err="1" smtClean="0">
                <a:solidFill>
                  <a:srgbClr val="AD180A"/>
                </a:solidFill>
              </a:rPr>
              <a:t>Leptogenesis</a:t>
            </a:r>
            <a:r>
              <a:rPr lang="en-US" altLang="ja-JP" sz="2800" dirty="0" smtClean="0">
                <a:solidFill>
                  <a:srgbClr val="AD180A"/>
                </a:solidFill>
              </a:rPr>
              <a:t> </a:t>
            </a:r>
          </a:p>
          <a:p>
            <a:pPr marL="514350" indent="-514350" algn="ctr">
              <a:buFont typeface="Arial"/>
              <a:buChar char="•"/>
              <a:defRPr/>
            </a:pPr>
            <a:r>
              <a:rPr lang="en-US" altLang="ja-JP" sz="2800" dirty="0" smtClean="0">
                <a:solidFill>
                  <a:srgbClr val="AD180A"/>
                </a:solidFill>
              </a:rPr>
              <a:t>Compatible to SO(10) GUT</a:t>
            </a:r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6624-E892-4942-B5A8-C5A6C389103A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>
          <a:xfrm>
            <a:off x="304800" y="990600"/>
            <a:ext cx="9525001" cy="1219200"/>
          </a:xfrm>
          <a:prstGeom prst="rect">
            <a:avLst/>
          </a:prstGeom>
          <a:noFill/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AD180A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b="1" dirty="0" smtClean="0">
                <a:solidFill>
                  <a:srgbClr val="AD180A"/>
                </a:solidFill>
              </a:rPr>
              <a:t>SUSY Seesaw in the universality</a:t>
            </a:r>
            <a:endParaRPr lang="ja-JP" altLang="en-US" sz="3200" b="1" dirty="0">
              <a:solidFill>
                <a:srgbClr val="AD180A"/>
              </a:solidFill>
            </a:endParaRPr>
          </a:p>
        </p:txBody>
      </p:sp>
      <p:pic>
        <p:nvPicPr>
          <p:cNvPr id="8" name="図 7" descr="lfv_sus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94" y="3852133"/>
            <a:ext cx="5346706" cy="2853467"/>
          </a:xfrm>
          <a:prstGeom prst="rect">
            <a:avLst/>
          </a:prstGeom>
        </p:spPr>
      </p:pic>
      <p:pic>
        <p:nvPicPr>
          <p:cNvPr id="9" name="図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133600" y="571500"/>
            <a:ext cx="5181600" cy="635000"/>
          </a:xfrm>
          <a:prstGeom prst="rect">
            <a:avLst/>
          </a:prstGeom>
        </p:spPr>
      </p:pic>
      <p:pic>
        <p:nvPicPr>
          <p:cNvPr id="10" name="図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438400" y="2362200"/>
            <a:ext cx="1955800" cy="406400"/>
          </a:xfrm>
          <a:prstGeom prst="rect">
            <a:avLst/>
          </a:prstGeom>
        </p:spPr>
      </p:pic>
      <p:pic>
        <p:nvPicPr>
          <p:cNvPr id="11" name="図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572000" y="2362200"/>
            <a:ext cx="1308100" cy="406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28600" y="1206500"/>
            <a:ext cx="8915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If the SUSY breaking comes form physics beyond the Seesaw scale, such as MSUGRA, </a:t>
            </a:r>
            <a:r>
              <a:rPr kumimoji="1" lang="en-US" altLang="ja-JP" sz="2400" dirty="0" smtClean="0"/>
              <a:t>LFV interaction </a:t>
            </a:r>
            <a:r>
              <a:rPr lang="en-US" altLang="ja-JP" sz="2400" dirty="0" smtClean="0"/>
              <a:t>in</a:t>
            </a:r>
            <a:r>
              <a:rPr kumimoji="1" lang="en-US" altLang="ja-JP" sz="2400" dirty="0" smtClean="0"/>
              <a:t> Seesaw sector induces LFV </a:t>
            </a:r>
            <a:r>
              <a:rPr lang="en-US" altLang="ja-JP" sz="2400" dirty="0" err="1" smtClean="0"/>
              <a:t>slepton</a:t>
            </a:r>
            <a:r>
              <a:rPr lang="en-US" altLang="ja-JP" sz="2400" dirty="0" smtClean="0"/>
              <a:t> mass terms.</a:t>
            </a:r>
            <a:r>
              <a:rPr kumimoji="1" lang="ja-JP" altLang="en-US" sz="2400" dirty="0" smtClean="0"/>
              <a:t>　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14" name="円/楕円 13"/>
          <p:cNvSpPr/>
          <p:nvPr/>
        </p:nvSpPr>
        <p:spPr>
          <a:xfrm flipH="1">
            <a:off x="2724150" y="749300"/>
            <a:ext cx="1206500" cy="457200"/>
          </a:xfrm>
          <a:prstGeom prst="ellipse">
            <a:avLst/>
          </a:prstGeom>
          <a:noFill/>
          <a:ln w="31750">
            <a:solidFill>
              <a:srgbClr val="E116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4"/>
          <p:cNvSpPr>
            <a:spLocks noChangeArrowheads="1"/>
          </p:cNvSpPr>
          <p:nvPr/>
        </p:nvSpPr>
        <p:spPr bwMode="auto">
          <a:xfrm>
            <a:off x="609600" y="3962400"/>
            <a:ext cx="2743200" cy="2209800"/>
          </a:xfrm>
          <a:prstGeom prst="roundRect">
            <a:avLst>
              <a:gd name="adj" fmla="val 16667"/>
            </a:avLst>
          </a:prstGeom>
          <a:solidFill>
            <a:srgbClr val="BDE0E3"/>
          </a:solidFill>
          <a:ln w="38100">
            <a:solidFill>
              <a:srgbClr val="AD180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buFontTx/>
              <a:buNone/>
              <a:defRPr/>
            </a:pPr>
            <a:r>
              <a:rPr lang="en-US" altLang="ja-JP" sz="2800" dirty="0" smtClean="0">
                <a:solidFill>
                  <a:srgbClr val="AD180A"/>
                </a:solidFill>
              </a:rPr>
              <a:t>LFV studies probe physics beyond the SUSY SM.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499560" y="6336268"/>
            <a:ext cx="142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JH&amp;Shimizu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19" name="図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1981200" y="2895600"/>
            <a:ext cx="6667500" cy="355600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228600" y="2819400"/>
            <a:ext cx="88945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Typical case,</a:t>
            </a:r>
          </a:p>
          <a:p>
            <a:r>
              <a:rPr lang="en-US" altLang="ja-JP" sz="2400" dirty="0" smtClean="0"/>
              <a:t>but, larger branching ratio is possible due to accidental cancellation.  </a:t>
            </a:r>
            <a:endParaRPr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19400" y="1981200"/>
            <a:ext cx="213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lang="en-US" altLang="ja-JP" dirty="0" err="1" smtClean="0"/>
              <a:t>Boltzmati&amp;Masiero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6624-E892-4942-B5A8-C5A6C389103A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-1600200" y="-152400"/>
            <a:ext cx="9067800" cy="1143000"/>
          </a:xfrm>
        </p:spPr>
        <p:txBody>
          <a:bodyPr>
            <a:normAutofit/>
          </a:bodyPr>
          <a:lstStyle/>
          <a:p>
            <a:r>
              <a:rPr lang="en-US" altLang="ja-JP" sz="3200" b="1" dirty="0" smtClean="0">
                <a:solidFill>
                  <a:srgbClr val="AD180A"/>
                </a:solidFill>
              </a:rPr>
              <a:t>Alignment                                            </a:t>
            </a:r>
            <a:endParaRPr lang="ja-JP" altLang="en-US" sz="3200" b="1" dirty="0">
              <a:solidFill>
                <a:srgbClr val="AD180A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5750" y="1959888"/>
            <a:ext cx="90868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Alignment </a:t>
            </a:r>
            <a:r>
              <a:rPr lang="en-US" altLang="ja-JP" sz="2400" dirty="0" smtClean="0"/>
              <a:t>cannot be satisfied with both                and               mixings. </a:t>
            </a:r>
          </a:p>
          <a:p>
            <a:r>
              <a:rPr lang="en-US" altLang="ja-JP" sz="2400" dirty="0" smtClean="0"/>
              <a:t>Partial universality is required so that </a:t>
            </a:r>
            <a:r>
              <a:rPr lang="en-US" altLang="ja-JP" sz="2400" dirty="0" err="1" smtClean="0"/>
              <a:t>FCNCs</a:t>
            </a:r>
            <a:r>
              <a:rPr lang="en-US" altLang="ja-JP" sz="2400" dirty="0" smtClean="0"/>
              <a:t> are suppressed</a:t>
            </a:r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 </a:t>
            </a:r>
          </a:p>
        </p:txBody>
      </p:sp>
      <p:pic>
        <p:nvPicPr>
          <p:cNvPr id="16" name="図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985000" y="2074188"/>
            <a:ext cx="863600" cy="266700"/>
          </a:xfrm>
          <a:prstGeom prst="rect">
            <a:avLst/>
          </a:prstGeom>
        </p:spPr>
      </p:pic>
      <p:pic>
        <p:nvPicPr>
          <p:cNvPr id="17" name="図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410200" y="2071083"/>
            <a:ext cx="914400" cy="266700"/>
          </a:xfrm>
          <a:prstGeom prst="rect">
            <a:avLst/>
          </a:prstGeom>
        </p:spPr>
      </p:pic>
      <p:sp>
        <p:nvSpPr>
          <p:cNvPr id="20" name="角丸四角形 4"/>
          <p:cNvSpPr>
            <a:spLocks noChangeArrowheads="1"/>
          </p:cNvSpPr>
          <p:nvPr/>
        </p:nvSpPr>
        <p:spPr bwMode="auto">
          <a:xfrm>
            <a:off x="209550" y="1360944"/>
            <a:ext cx="2984500" cy="609600"/>
          </a:xfrm>
          <a:prstGeom prst="roundRect">
            <a:avLst>
              <a:gd name="adj" fmla="val 16667"/>
            </a:avLst>
          </a:prstGeom>
          <a:solidFill>
            <a:srgbClr val="BDE0E3"/>
          </a:solidFill>
          <a:ln w="38100">
            <a:solidFill>
              <a:srgbClr val="AD180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buFontTx/>
              <a:buNone/>
              <a:defRPr/>
            </a:pPr>
            <a:r>
              <a:rPr lang="en-US" altLang="ja-JP" sz="2400" dirty="0" err="1" smtClean="0">
                <a:solidFill>
                  <a:srgbClr val="AD180A"/>
                </a:solidFill>
              </a:rPr>
              <a:t>Squark</a:t>
            </a:r>
            <a:r>
              <a:rPr lang="en-US" altLang="ja-JP" sz="2800" dirty="0" smtClean="0">
                <a:solidFill>
                  <a:srgbClr val="AD180A"/>
                </a:solidFill>
              </a:rPr>
              <a:t> sector </a:t>
            </a:r>
          </a:p>
        </p:txBody>
      </p:sp>
      <p:pic>
        <p:nvPicPr>
          <p:cNvPr id="24" name="図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886200" y="152400"/>
            <a:ext cx="3289300" cy="596900"/>
          </a:xfrm>
          <a:prstGeom prst="rect">
            <a:avLst/>
          </a:prstGeom>
        </p:spPr>
      </p:pic>
      <p:sp>
        <p:nvSpPr>
          <p:cNvPr id="25" name="角丸四角形 4"/>
          <p:cNvSpPr>
            <a:spLocks noChangeArrowheads="1"/>
          </p:cNvSpPr>
          <p:nvPr/>
        </p:nvSpPr>
        <p:spPr bwMode="auto">
          <a:xfrm>
            <a:off x="228600" y="2895600"/>
            <a:ext cx="2984500" cy="609600"/>
          </a:xfrm>
          <a:prstGeom prst="roundRect">
            <a:avLst>
              <a:gd name="adj" fmla="val 16667"/>
            </a:avLst>
          </a:prstGeom>
          <a:solidFill>
            <a:srgbClr val="BDE0E3"/>
          </a:solidFill>
          <a:ln w="38100">
            <a:solidFill>
              <a:srgbClr val="AD180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buFontTx/>
              <a:buNone/>
              <a:defRPr/>
            </a:pPr>
            <a:r>
              <a:rPr lang="en-US" altLang="ja-JP" sz="2400" dirty="0" err="1" smtClean="0">
                <a:solidFill>
                  <a:srgbClr val="AD180A"/>
                </a:solidFill>
              </a:rPr>
              <a:t>Slepton</a:t>
            </a:r>
            <a:r>
              <a:rPr lang="en-US" altLang="ja-JP" sz="2800" dirty="0" smtClean="0">
                <a:solidFill>
                  <a:srgbClr val="AD180A"/>
                </a:solidFill>
              </a:rPr>
              <a:t> sector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57200" y="762000"/>
            <a:ext cx="804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Flavor symmetries control </a:t>
            </a:r>
            <a:r>
              <a:rPr lang="en-US" altLang="ja-JP" sz="2400" dirty="0" err="1" smtClean="0"/>
              <a:t>fermion</a:t>
            </a:r>
            <a:r>
              <a:rPr lang="en-US" altLang="ja-JP" sz="2400" dirty="0" smtClean="0"/>
              <a:t> and </a:t>
            </a:r>
            <a:r>
              <a:rPr lang="en-US" altLang="ja-JP" sz="2400" dirty="0" err="1" smtClean="0"/>
              <a:t>sfermion</a:t>
            </a:r>
            <a:r>
              <a:rPr lang="en-US" altLang="ja-JP" sz="2400" dirty="0" smtClean="0"/>
              <a:t> mass matrices.</a:t>
            </a:r>
            <a:endParaRPr kumimoji="1" lang="ja-JP" altLang="en-US" sz="2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04800" y="35052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Alignment </a:t>
            </a:r>
            <a:r>
              <a:rPr lang="en-US" altLang="ja-JP" sz="2400" dirty="0" smtClean="0"/>
              <a:t>is possible.</a:t>
            </a:r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 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28600" y="4526340"/>
            <a:ext cx="8763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sz="2400" dirty="0" smtClean="0"/>
          </a:p>
          <a:p>
            <a:pPr algn="ctr"/>
            <a:endParaRPr lang="en-US" altLang="ja-JP" sz="2400" dirty="0" smtClean="0"/>
          </a:p>
          <a:p>
            <a:pPr algn="ctr"/>
            <a:r>
              <a:rPr lang="en-US" altLang="ja-JP" sz="2400" dirty="0" smtClean="0"/>
              <a:t> </a:t>
            </a:r>
          </a:p>
        </p:txBody>
      </p:sp>
      <p:sp>
        <p:nvSpPr>
          <p:cNvPr id="32" name="角丸四角形 4"/>
          <p:cNvSpPr>
            <a:spLocks noChangeArrowheads="1"/>
          </p:cNvSpPr>
          <p:nvPr/>
        </p:nvSpPr>
        <p:spPr bwMode="auto">
          <a:xfrm>
            <a:off x="838200" y="4239155"/>
            <a:ext cx="7239000" cy="2141310"/>
          </a:xfrm>
          <a:prstGeom prst="roundRect">
            <a:avLst>
              <a:gd name="adj" fmla="val 16667"/>
            </a:avLst>
          </a:prstGeom>
          <a:solidFill>
            <a:srgbClr val="BDE0E3"/>
          </a:solidFill>
          <a:ln w="38100">
            <a:solidFill>
              <a:srgbClr val="AD180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altLang="ja-JP" sz="2400" dirty="0" smtClean="0"/>
              <a:t>GMSB with SUGRA contribution</a:t>
            </a:r>
          </a:p>
        </p:txBody>
      </p:sp>
      <p:pic>
        <p:nvPicPr>
          <p:cNvPr id="33" name="図 3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578100" y="4895775"/>
            <a:ext cx="3822700" cy="469900"/>
          </a:xfrm>
          <a:prstGeom prst="rect">
            <a:avLst/>
          </a:prstGeom>
        </p:spPr>
      </p:pic>
      <p:sp>
        <p:nvSpPr>
          <p:cNvPr id="34" name="円/楕円 33"/>
          <p:cNvSpPr/>
          <p:nvPr/>
        </p:nvSpPr>
        <p:spPr>
          <a:xfrm flipH="1">
            <a:off x="5791200" y="4895775"/>
            <a:ext cx="762000" cy="457200"/>
          </a:xfrm>
          <a:prstGeom prst="ellipse">
            <a:avLst/>
          </a:prstGeom>
          <a:noFill/>
          <a:ln w="31750">
            <a:solidFill>
              <a:srgbClr val="E116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1020232" y="5417403"/>
            <a:ext cx="7209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err="1" smtClean="0"/>
              <a:t>Squark</a:t>
            </a:r>
            <a:r>
              <a:rPr lang="en-US" altLang="ja-JP" sz="2400" dirty="0" smtClean="0"/>
              <a:t> masses become heavier and more degenerate, and LFV seems to be more promising.</a:t>
            </a:r>
            <a:endParaRPr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92046" y="5867400"/>
            <a:ext cx="1065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lang="en-US" altLang="ja-JP" dirty="0" err="1" smtClean="0"/>
              <a:t>Nir</a:t>
            </a:r>
            <a:r>
              <a:rPr lang="en-US" altLang="ja-JP" dirty="0" smtClean="0"/>
              <a:t> et al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9" name="スライド番号プレースホル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6624-E892-4942-B5A8-C5A6C389103A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4"/>
          <p:cNvSpPr>
            <a:spLocks noChangeArrowheads="1"/>
          </p:cNvSpPr>
          <p:nvPr/>
        </p:nvSpPr>
        <p:spPr bwMode="auto">
          <a:xfrm>
            <a:off x="76200" y="3332375"/>
            <a:ext cx="5549801" cy="3469850"/>
          </a:xfrm>
          <a:prstGeom prst="roundRect">
            <a:avLst>
              <a:gd name="adj" fmla="val 16667"/>
            </a:avLst>
          </a:prstGeom>
          <a:solidFill>
            <a:srgbClr val="BDE0E3"/>
          </a:solidFill>
          <a:ln w="38100">
            <a:solidFill>
              <a:srgbClr val="AD180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buFontTx/>
              <a:buNone/>
              <a:defRPr/>
            </a:pPr>
            <a:r>
              <a:rPr lang="en-US" altLang="ja-JP" sz="2800" dirty="0" smtClean="0">
                <a:solidFill>
                  <a:srgbClr val="A81911"/>
                </a:solidFill>
              </a:rPr>
              <a:t> </a:t>
            </a: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b="1" dirty="0" smtClean="0">
                <a:solidFill>
                  <a:srgbClr val="AD180A"/>
                </a:solidFill>
              </a:rPr>
              <a:t>LFV in decoupling case</a:t>
            </a:r>
            <a:endParaRPr lang="ja-JP" altLang="en-US" sz="3200" b="1" dirty="0">
              <a:solidFill>
                <a:srgbClr val="AD180A"/>
              </a:solidFill>
            </a:endParaRPr>
          </a:p>
        </p:txBody>
      </p:sp>
      <p:grpSp>
        <p:nvGrpSpPr>
          <p:cNvPr id="19" name="図形グループ 18"/>
          <p:cNvGrpSpPr/>
          <p:nvPr/>
        </p:nvGrpSpPr>
        <p:grpSpPr>
          <a:xfrm>
            <a:off x="7103269" y="152400"/>
            <a:ext cx="1888331" cy="3332375"/>
            <a:chOff x="397669" y="3525625"/>
            <a:chExt cx="1888331" cy="3332375"/>
          </a:xfrm>
        </p:grpSpPr>
        <p:pic>
          <p:nvPicPr>
            <p:cNvPr id="8" name="図 7" descr="barze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3525625"/>
              <a:ext cx="1676400" cy="3179975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457200" y="4648200"/>
              <a:ext cx="152400" cy="38100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 flipH="1">
              <a:off x="762000" y="4800600"/>
              <a:ext cx="990600" cy="38100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 flipH="1">
              <a:off x="1828800" y="4572000"/>
              <a:ext cx="304800" cy="38100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 flipH="1">
              <a:off x="2019300" y="6324600"/>
              <a:ext cx="266700" cy="38100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 flipH="1">
              <a:off x="457200" y="6400800"/>
              <a:ext cx="266700" cy="38100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97669" y="4648200"/>
              <a:ext cx="326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 </a:t>
              </a:r>
              <a:r>
                <a:rPr lang="en-US" altLang="ja-JP" dirty="0" err="1" smtClean="0"/>
                <a:t>τ</a:t>
              </a:r>
              <a:endParaRPr kumimoji="1" lang="ja-JP" altLang="en-US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33400" y="6477000"/>
              <a:ext cx="326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 </a:t>
              </a:r>
              <a:r>
                <a:rPr lang="en-US" altLang="ja-JP" dirty="0" err="1" smtClean="0"/>
                <a:t>τ</a:t>
              </a:r>
              <a:endParaRPr kumimoji="1" lang="ja-JP" altLang="en-US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617436" y="4659868"/>
              <a:ext cx="363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 </a:t>
              </a:r>
              <a:r>
                <a:rPr lang="en-US" altLang="ja-JP" dirty="0" err="1" smtClean="0"/>
                <a:t>μ</a:t>
              </a:r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752600" y="6488668"/>
              <a:ext cx="363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 </a:t>
              </a:r>
              <a:r>
                <a:rPr lang="en-US" altLang="ja-JP" dirty="0" err="1" smtClean="0"/>
                <a:t>μ</a:t>
              </a:r>
              <a:endParaRPr kumimoji="1" lang="ja-JP" altLang="en-US" dirty="0"/>
            </a:p>
          </p:txBody>
        </p:sp>
      </p:grpSp>
      <p:pic>
        <p:nvPicPr>
          <p:cNvPr id="20" name="図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558789"/>
            <a:ext cx="3352800" cy="3375411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76200" y="1046708"/>
            <a:ext cx="55498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2400" dirty="0" smtClean="0"/>
              <a:t>When SUSY particle masses are larger than O(1-10) </a:t>
            </a:r>
            <a:r>
              <a:rPr lang="en-US" altLang="ja-JP" sz="2400" dirty="0" err="1" smtClean="0"/>
              <a:t>TeV</a:t>
            </a:r>
            <a:r>
              <a:rPr lang="en-US" altLang="ja-JP" sz="2400" dirty="0" smtClean="0"/>
              <a:t>,  </a:t>
            </a:r>
            <a:r>
              <a:rPr lang="en-US" altLang="ja-JP" sz="2400" dirty="0" err="1" smtClean="0"/>
              <a:t>FCNCs</a:t>
            </a:r>
            <a:r>
              <a:rPr lang="en-US" altLang="ja-JP" sz="2400" dirty="0" smtClean="0"/>
              <a:t> are suppressed below the experimental bounds even if </a:t>
            </a:r>
            <a:r>
              <a:rPr lang="en-US" altLang="ja-JP" sz="2400" dirty="0" err="1" smtClean="0"/>
              <a:t>squark</a:t>
            </a:r>
            <a:r>
              <a:rPr lang="en-US" altLang="ja-JP" sz="2400" dirty="0" smtClean="0"/>
              <a:t> and </a:t>
            </a:r>
            <a:r>
              <a:rPr lang="en-US" altLang="ja-JP" sz="2400" dirty="0" err="1" smtClean="0"/>
              <a:t>slepton</a:t>
            </a:r>
            <a:r>
              <a:rPr lang="en-US" altLang="ja-JP" sz="2400" dirty="0" smtClean="0"/>
              <a:t> mixings are not small. 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Even in this case, the Higgs exchange </a:t>
            </a:r>
          </a:p>
          <a:p>
            <a:pPr>
              <a:buNone/>
            </a:pPr>
            <a:r>
              <a:rPr lang="en-US" altLang="ja-JP" sz="2400" dirty="0" smtClean="0"/>
              <a:t>contributes to LFV processes since</a:t>
            </a:r>
          </a:p>
          <a:p>
            <a:pPr>
              <a:buNone/>
            </a:pPr>
            <a:r>
              <a:rPr lang="en-US" altLang="ja-JP" sz="2400" dirty="0" smtClean="0"/>
              <a:t>SUSY SM has two doublet Higgs bosons.</a:t>
            </a:r>
          </a:p>
          <a:p>
            <a:pPr>
              <a:buNone/>
            </a:pPr>
            <a:r>
              <a:rPr lang="en-US" altLang="ja-JP" sz="2400" dirty="0" smtClean="0"/>
              <a:t>LFV Higgs coupling is generated at one-loop. 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1583057" y="5939135"/>
            <a:ext cx="725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Tree</a:t>
            </a:r>
            <a:endParaRPr lang="ja-JP" altLang="en-US" sz="2400" dirty="0"/>
          </a:p>
        </p:txBody>
      </p:sp>
      <p:sp>
        <p:nvSpPr>
          <p:cNvPr id="26" name="正方形/長方形 25"/>
          <p:cNvSpPr/>
          <p:nvPr/>
        </p:nvSpPr>
        <p:spPr>
          <a:xfrm>
            <a:off x="3048000" y="5939135"/>
            <a:ext cx="1354457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A81911"/>
                </a:solidFill>
              </a:rPr>
              <a:t>One-loop</a:t>
            </a:r>
            <a:endParaRPr lang="ja-JP" altLang="en-US" sz="2400" dirty="0">
              <a:solidFill>
                <a:srgbClr val="A81911"/>
              </a:solidFill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4550513" y="6066135"/>
            <a:ext cx="10754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(</a:t>
            </a:r>
            <a:r>
              <a:rPr kumimoji="1" lang="en-US" altLang="ja-JP" sz="1050" dirty="0" err="1" smtClean="0"/>
              <a:t>Babu</a:t>
            </a:r>
            <a:r>
              <a:rPr kumimoji="1" lang="en-US" altLang="ja-JP" sz="1050" dirty="0" smtClean="0"/>
              <a:t> &amp; </a:t>
            </a:r>
            <a:r>
              <a:rPr kumimoji="1" lang="en-US" altLang="ja-JP" sz="1050" dirty="0" err="1" smtClean="0"/>
              <a:t>Kolda</a:t>
            </a:r>
            <a:r>
              <a:rPr kumimoji="1" lang="en-US" altLang="ja-JP" sz="1050" dirty="0" smtClean="0"/>
              <a:t>)</a:t>
            </a:r>
            <a:endParaRPr kumimoji="1" lang="ja-JP" altLang="en-US" sz="1050" dirty="0"/>
          </a:p>
        </p:txBody>
      </p:sp>
      <p:sp>
        <p:nvSpPr>
          <p:cNvPr id="21" name="TextBox 13"/>
          <p:cNvSpPr txBox="1"/>
          <p:nvPr/>
        </p:nvSpPr>
        <p:spPr>
          <a:xfrm>
            <a:off x="8376413" y="3556084"/>
            <a:ext cx="6913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(</a:t>
            </a:r>
            <a:r>
              <a:rPr lang="en-US" altLang="ja-JP" sz="1050" dirty="0" err="1" smtClean="0"/>
              <a:t>Paradisi</a:t>
            </a:r>
            <a:r>
              <a:rPr kumimoji="1" lang="en-US" altLang="ja-JP" sz="1050" dirty="0" smtClean="0"/>
              <a:t>)</a:t>
            </a:r>
            <a:endParaRPr kumimoji="1" lang="ja-JP" altLang="en-US" sz="1050" dirty="0"/>
          </a:p>
        </p:txBody>
      </p:sp>
      <p:pic>
        <p:nvPicPr>
          <p:cNvPr id="29" name="図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77800" y="5702300"/>
            <a:ext cx="5308600" cy="317500"/>
          </a:xfrm>
          <a:prstGeom prst="rect">
            <a:avLst/>
          </a:prstGeom>
        </p:spPr>
      </p:pic>
      <p:sp>
        <p:nvSpPr>
          <p:cNvPr id="30" name="角丸四角形 4"/>
          <p:cNvSpPr>
            <a:spLocks noChangeArrowheads="1"/>
          </p:cNvSpPr>
          <p:nvPr/>
        </p:nvSpPr>
        <p:spPr bwMode="auto">
          <a:xfrm rot="19967335">
            <a:off x="750776" y="2640363"/>
            <a:ext cx="7391400" cy="1739840"/>
          </a:xfrm>
          <a:prstGeom prst="roundRect">
            <a:avLst>
              <a:gd name="adj" fmla="val 16667"/>
            </a:avLst>
          </a:prstGeom>
          <a:solidFill>
            <a:srgbClr val="BDE0E3"/>
          </a:solidFill>
          <a:ln w="38100">
            <a:solidFill>
              <a:srgbClr val="AD180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altLang="ja-JP" sz="2800" dirty="0" smtClean="0">
                <a:solidFill>
                  <a:srgbClr val="A81911"/>
                </a:solidFill>
              </a:rPr>
              <a:t>Lesson: </a:t>
            </a:r>
          </a:p>
          <a:p>
            <a:r>
              <a:rPr lang="en-US" altLang="ja-JP" sz="2800" dirty="0" smtClean="0">
                <a:solidFill>
                  <a:srgbClr val="A81911"/>
                </a:solidFill>
              </a:rPr>
              <a:t>When a new particle is found, we have to check whether it has LFV interaction or not.</a:t>
            </a:r>
            <a:endParaRPr lang="ja-JP" altLang="en-US" sz="2800" dirty="0">
              <a:solidFill>
                <a:srgbClr val="A81911"/>
              </a:solidFill>
            </a:endParaRPr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6624-E892-4942-B5A8-C5A6C389103A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b="1" dirty="0" smtClean="0">
                <a:solidFill>
                  <a:srgbClr val="AD180A"/>
                </a:solidFill>
              </a:rPr>
              <a:t>Cosmological issues to LFV in SUSY </a:t>
            </a:r>
            <a:endParaRPr lang="ja-JP" altLang="en-US" sz="3200" b="1" dirty="0">
              <a:solidFill>
                <a:srgbClr val="AD180A"/>
              </a:solidFill>
            </a:endParaRPr>
          </a:p>
        </p:txBody>
      </p:sp>
      <p:pic>
        <p:nvPicPr>
          <p:cNvPr id="6" name="図 5" descr="060916_3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678418"/>
            <a:ext cx="2971800" cy="3055382"/>
          </a:xfrm>
          <a:prstGeom prst="rect">
            <a:avLst/>
          </a:prstGeom>
        </p:spPr>
      </p:pic>
      <p:sp>
        <p:nvSpPr>
          <p:cNvPr id="8" name="角丸四角形 4"/>
          <p:cNvSpPr>
            <a:spLocks noChangeArrowheads="1"/>
          </p:cNvSpPr>
          <p:nvPr/>
        </p:nvSpPr>
        <p:spPr bwMode="auto">
          <a:xfrm>
            <a:off x="304800" y="685800"/>
            <a:ext cx="4038600" cy="685800"/>
          </a:xfrm>
          <a:prstGeom prst="roundRect">
            <a:avLst>
              <a:gd name="adj" fmla="val 16667"/>
            </a:avLst>
          </a:prstGeom>
          <a:solidFill>
            <a:srgbClr val="BDE0E3"/>
          </a:solidFill>
          <a:ln w="38100">
            <a:solidFill>
              <a:srgbClr val="AD180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altLang="ja-JP" sz="2800" dirty="0" smtClean="0">
                <a:solidFill>
                  <a:srgbClr val="A81911"/>
                </a:solidFill>
              </a:rPr>
              <a:t>Dark matter in Universe</a:t>
            </a:r>
            <a:endParaRPr lang="ja-JP" altLang="en-US" sz="2800" dirty="0">
              <a:solidFill>
                <a:srgbClr val="A81911"/>
              </a:solidFill>
            </a:endParaRPr>
          </a:p>
        </p:txBody>
      </p:sp>
      <p:sp>
        <p:nvSpPr>
          <p:cNvPr id="9" name="角丸四角形 4"/>
          <p:cNvSpPr>
            <a:spLocks noChangeArrowheads="1"/>
          </p:cNvSpPr>
          <p:nvPr/>
        </p:nvSpPr>
        <p:spPr bwMode="auto">
          <a:xfrm>
            <a:off x="304800" y="3048000"/>
            <a:ext cx="4038600" cy="685800"/>
          </a:xfrm>
          <a:prstGeom prst="roundRect">
            <a:avLst>
              <a:gd name="adj" fmla="val 16667"/>
            </a:avLst>
          </a:prstGeom>
          <a:solidFill>
            <a:srgbClr val="BDE0E3"/>
          </a:solidFill>
          <a:ln w="38100">
            <a:solidFill>
              <a:srgbClr val="AD180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altLang="ja-JP" sz="2800" dirty="0" err="1" smtClean="0">
                <a:solidFill>
                  <a:srgbClr val="A81911"/>
                </a:solidFill>
              </a:rPr>
              <a:t>Baryogenesis</a:t>
            </a:r>
            <a:endParaRPr lang="ja-JP" altLang="en-US" sz="2800" dirty="0">
              <a:solidFill>
                <a:srgbClr val="A8191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8600" y="1378803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Neutralino</a:t>
            </a:r>
            <a:r>
              <a:rPr kumimoji="1" lang="en-US" altLang="ja-JP" sz="2400" dirty="0" smtClean="0"/>
              <a:t> is a </a:t>
            </a:r>
            <a:r>
              <a:rPr lang="en-US" altLang="ja-JP" sz="2400" dirty="0" smtClean="0"/>
              <a:t>good DM candidate, since 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thermal relic scenario can explain its abundance.</a:t>
            </a:r>
          </a:p>
          <a:p>
            <a:r>
              <a:rPr lang="en-US" altLang="ja-JP" sz="2400" dirty="0" smtClean="0"/>
              <a:t>Origin of the SUSY breaking is SUGRA-type, and LFV may be promising. </a:t>
            </a:r>
            <a:endParaRPr kumimoji="1" lang="en-US" altLang="ja-JP" sz="24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4800" y="3817203"/>
            <a:ext cx="8610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en-US" altLang="ja-JP" sz="2400" dirty="0" err="1" smtClean="0"/>
              <a:t>Leptgenesis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is well-motivated, but </a:t>
            </a:r>
            <a:r>
              <a:rPr lang="en-US" altLang="ja-JP" sz="2400" dirty="0" err="1" smtClean="0"/>
              <a:t>gravitino</a:t>
            </a:r>
            <a:r>
              <a:rPr lang="en-US" altLang="ja-JP" sz="2400" dirty="0" smtClean="0"/>
              <a:t> mass is constrained.  </a:t>
            </a:r>
            <a:r>
              <a:rPr kumimoji="1" lang="en-US" altLang="ja-JP" sz="2400" dirty="0" smtClean="0"/>
              <a:t> </a:t>
            </a:r>
          </a:p>
          <a:p>
            <a:pPr>
              <a:buFont typeface="Arial"/>
              <a:buChar char="•"/>
            </a:pPr>
            <a:r>
              <a:rPr lang="en-US" altLang="ja-JP" sz="2400" dirty="0" smtClean="0"/>
              <a:t> Light </a:t>
            </a:r>
            <a:r>
              <a:rPr lang="en-US" altLang="ja-JP" sz="2400" dirty="0" err="1" smtClean="0"/>
              <a:t>gravitino</a:t>
            </a:r>
            <a:r>
              <a:rPr lang="en-US" altLang="ja-JP" sz="2400" dirty="0" smtClean="0"/>
              <a:t> (&lt;10eV): Low-energy gauge mediation</a:t>
            </a:r>
          </a:p>
          <a:p>
            <a:pPr>
              <a:spcAft>
                <a:spcPts val="600"/>
              </a:spcAft>
            </a:pPr>
            <a:r>
              <a:rPr lang="en-US" altLang="ja-JP" sz="2400" dirty="0" smtClean="0"/>
              <a:t>   Maybe LFV is invisible.</a:t>
            </a:r>
          </a:p>
          <a:p>
            <a:pPr>
              <a:buFont typeface="Arial"/>
              <a:buChar char="•"/>
            </a:pP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Superheavy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gravitino</a:t>
            </a:r>
            <a:r>
              <a:rPr lang="en-US" altLang="ja-JP" sz="2400" dirty="0" smtClean="0"/>
              <a:t> ( &gt; 10TeV)</a:t>
            </a:r>
            <a:r>
              <a:rPr kumimoji="1" lang="en-US" altLang="ja-JP" sz="2400" dirty="0" smtClean="0"/>
              <a:t>: </a:t>
            </a:r>
            <a:r>
              <a:rPr lang="en-US" altLang="ja-JP" sz="2400" dirty="0" smtClean="0"/>
              <a:t>Anomaly mediation </a:t>
            </a:r>
          </a:p>
          <a:p>
            <a:r>
              <a:rPr lang="en-US" altLang="ja-JP" sz="2400" dirty="0" smtClean="0"/>
              <a:t>   Minimal anomaly mediation predicts minimal-flavor violation, </a:t>
            </a:r>
          </a:p>
          <a:p>
            <a:r>
              <a:rPr lang="en-US" altLang="ja-JP" sz="2400" dirty="0" smtClean="0"/>
              <a:t>   but it is ruled out due to </a:t>
            </a:r>
            <a:r>
              <a:rPr lang="en-US" altLang="ja-JP" sz="2400" dirty="0" err="1" smtClean="0"/>
              <a:t>tachyonic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slepton</a:t>
            </a:r>
            <a:r>
              <a:rPr lang="en-US" altLang="ja-JP" sz="2400" dirty="0" smtClean="0"/>
              <a:t>.  In some realistic  </a:t>
            </a:r>
          </a:p>
          <a:p>
            <a:r>
              <a:rPr lang="en-US" altLang="ja-JP" sz="2400" dirty="0" smtClean="0"/>
              <a:t>   models,  LFV may be induced by the neutrino Yukawa in seesaw.</a:t>
            </a:r>
          </a:p>
        </p:txBody>
      </p:sp>
      <p:sp>
        <p:nvSpPr>
          <p:cNvPr id="12" name="角丸四角形 4"/>
          <p:cNvSpPr>
            <a:spLocks noChangeArrowheads="1"/>
          </p:cNvSpPr>
          <p:nvPr/>
        </p:nvSpPr>
        <p:spPr bwMode="auto">
          <a:xfrm>
            <a:off x="1219200" y="1257300"/>
            <a:ext cx="6553200" cy="3581400"/>
          </a:xfrm>
          <a:prstGeom prst="roundRect">
            <a:avLst>
              <a:gd name="adj" fmla="val 16667"/>
            </a:avLst>
          </a:prstGeom>
          <a:solidFill>
            <a:srgbClr val="BDE0E3"/>
          </a:solidFill>
          <a:ln w="38100">
            <a:solidFill>
              <a:srgbClr val="AD180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altLang="ja-JP" sz="2800" dirty="0" smtClean="0">
              <a:solidFill>
                <a:srgbClr val="A81911"/>
              </a:solidFill>
            </a:endParaRPr>
          </a:p>
          <a:p>
            <a:endParaRPr lang="en-US" altLang="ja-JP" sz="2800" dirty="0" smtClean="0">
              <a:solidFill>
                <a:srgbClr val="A81911"/>
              </a:solidFill>
            </a:endParaRPr>
          </a:p>
          <a:p>
            <a:endParaRPr lang="en-US" altLang="ja-JP" sz="2800" dirty="0" smtClean="0">
              <a:solidFill>
                <a:srgbClr val="A81911"/>
              </a:solidFill>
            </a:endParaRPr>
          </a:p>
          <a:p>
            <a:r>
              <a:rPr lang="en-US" altLang="ja-JP" sz="2800" dirty="0" smtClean="0">
                <a:solidFill>
                  <a:srgbClr val="A81911"/>
                </a:solidFill>
              </a:rPr>
              <a:t>Flavor physics and cosmology are tightly connected. 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86854" y="6464081"/>
            <a:ext cx="138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lang="en-US" altLang="ja-JP" dirty="0" smtClean="0"/>
              <a:t>Kitano et al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6624-E892-4942-B5A8-C5A6C389103A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4"/>
          <p:cNvSpPr>
            <a:spLocks noChangeArrowheads="1"/>
          </p:cNvSpPr>
          <p:nvPr/>
        </p:nvSpPr>
        <p:spPr bwMode="auto">
          <a:xfrm>
            <a:off x="168196" y="1383268"/>
            <a:ext cx="8823404" cy="1861066"/>
          </a:xfrm>
          <a:prstGeom prst="roundRect">
            <a:avLst>
              <a:gd name="adj" fmla="val 16667"/>
            </a:avLst>
          </a:prstGeom>
          <a:solidFill>
            <a:srgbClr val="BDE0E3"/>
          </a:solidFill>
          <a:ln w="38100">
            <a:solidFill>
              <a:srgbClr val="AD180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buFontTx/>
              <a:buNone/>
              <a:defRPr/>
            </a:pPr>
            <a:endParaRPr lang="en-US" altLang="ja-JP" sz="3600" b="1" smtClean="0">
              <a:solidFill>
                <a:srgbClr val="AD180A"/>
              </a:solidFill>
              <a:latin typeface="Calibri (本文)"/>
              <a:cs typeface="Calibri (本文)"/>
            </a:endParaRPr>
          </a:p>
          <a:p>
            <a:pPr algn="ctr">
              <a:defRPr/>
            </a:pPr>
            <a:endParaRPr lang="en-US" altLang="ja-JP" sz="3600" b="1" smtClean="0">
              <a:solidFill>
                <a:srgbClr val="AD180A"/>
              </a:solidFill>
              <a:latin typeface="Calibri (本文)"/>
              <a:cs typeface="Calibri (本文)"/>
            </a:endParaRPr>
          </a:p>
          <a:p>
            <a:pPr algn="ctr">
              <a:defRPr/>
            </a:pPr>
            <a:endParaRPr lang="en-US" altLang="ja-JP" sz="3600" b="1" dirty="0" smtClean="0">
              <a:solidFill>
                <a:srgbClr val="AD180A"/>
              </a:solidFill>
              <a:latin typeface="Calibri (本文)"/>
              <a:cs typeface="Calibri (本文)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 smtClean="0">
                <a:solidFill>
                  <a:srgbClr val="AD180A"/>
                </a:solidFill>
                <a:latin typeface="+mj-lt"/>
                <a:ea typeface="+mj-ea"/>
                <a:cs typeface="+mj-cs"/>
              </a:rPr>
              <a:t>Read to 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D180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SUSY GUT</a:t>
            </a: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D180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ｓ</a:t>
            </a:r>
          </a:p>
        </p:txBody>
      </p:sp>
      <p:pic>
        <p:nvPicPr>
          <p:cNvPr id="7" name="図 6" descr="fig5_tb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349" y="3429000"/>
            <a:ext cx="3473851" cy="3000375"/>
          </a:xfrm>
          <a:prstGeom prst="rect">
            <a:avLst/>
          </a:prstGeom>
        </p:spPr>
      </p:pic>
      <p:pic>
        <p:nvPicPr>
          <p:cNvPr id="8" name="図 7" descr="fig1_tb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24" y="3429000"/>
            <a:ext cx="3466225" cy="302577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304800" y="5334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In </a:t>
            </a:r>
            <a:r>
              <a:rPr lang="en-US" altLang="ja-JP" sz="2400" dirty="0" err="1" smtClean="0"/>
              <a:t>GUTs</a:t>
            </a:r>
            <a:r>
              <a:rPr lang="en-US" altLang="ja-JP" sz="2400" dirty="0" smtClean="0"/>
              <a:t>, quarks and leptons are unified. </a:t>
            </a:r>
            <a:r>
              <a:rPr lang="en-US" altLang="ja-JP" sz="2400" dirty="0" err="1" smtClean="0"/>
              <a:t>LFVs</a:t>
            </a:r>
            <a:r>
              <a:rPr lang="en-US" altLang="ja-JP" sz="2400" dirty="0" smtClean="0"/>
              <a:t> are correlated with </a:t>
            </a:r>
            <a:r>
              <a:rPr lang="en-US" altLang="ja-JP" sz="2400" dirty="0" err="1" smtClean="0"/>
              <a:t>hadronic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FCNCs</a:t>
            </a:r>
            <a:r>
              <a:rPr lang="en-US" altLang="ja-JP" sz="2400" dirty="0" smtClean="0"/>
              <a:t>. </a:t>
            </a:r>
          </a:p>
        </p:txBody>
      </p:sp>
      <p:sp>
        <p:nvSpPr>
          <p:cNvPr id="13" name="円/楕円 12"/>
          <p:cNvSpPr/>
          <p:nvPr/>
        </p:nvSpPr>
        <p:spPr>
          <a:xfrm>
            <a:off x="5185755" y="1676401"/>
            <a:ext cx="1905000" cy="736936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381000" y="1383268"/>
            <a:ext cx="5757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A81911"/>
                </a:solidFill>
              </a:rPr>
              <a:t>SUSY SU(5) GUT with right-handed neutrinos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381000" y="2413337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A81911"/>
                </a:solidFill>
              </a:rPr>
              <a:t>Neutrino Yukawa affects mass terms of left-handed </a:t>
            </a:r>
            <a:r>
              <a:rPr lang="en-US" altLang="ja-JP" sz="2400" dirty="0" err="1" smtClean="0">
                <a:solidFill>
                  <a:srgbClr val="A81911"/>
                </a:solidFill>
              </a:rPr>
              <a:t>sleptons</a:t>
            </a:r>
            <a:r>
              <a:rPr lang="en-US" altLang="ja-JP" sz="2400" dirty="0" smtClean="0">
                <a:solidFill>
                  <a:srgbClr val="A81911"/>
                </a:solidFill>
              </a:rPr>
              <a:t> and right-handed down </a:t>
            </a:r>
            <a:r>
              <a:rPr lang="en-US" altLang="ja-JP" sz="2400" dirty="0" err="1" smtClean="0">
                <a:solidFill>
                  <a:srgbClr val="A81911"/>
                </a:solidFill>
              </a:rPr>
              <a:t>squarks</a:t>
            </a:r>
            <a:r>
              <a:rPr lang="en-US" altLang="ja-JP" sz="2400" dirty="0" smtClean="0">
                <a:solidFill>
                  <a:srgbClr val="A81911"/>
                </a:solidFill>
              </a:rPr>
              <a:t>. </a:t>
            </a:r>
            <a:endParaRPr lang="ja-JP" altLang="en-US" sz="2400" dirty="0">
              <a:solidFill>
                <a:srgbClr val="A81911"/>
              </a:solidFill>
            </a:endParaRPr>
          </a:p>
        </p:txBody>
      </p:sp>
      <p:pic>
        <p:nvPicPr>
          <p:cNvPr id="22" name="図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549400" y="1844933"/>
            <a:ext cx="2565400" cy="317500"/>
          </a:xfrm>
          <a:prstGeom prst="rect">
            <a:avLst/>
          </a:prstGeom>
        </p:spPr>
      </p:pic>
      <p:pic>
        <p:nvPicPr>
          <p:cNvPr id="23" name="図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648200" y="1844933"/>
            <a:ext cx="2501900" cy="317500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488549" y="4343400"/>
            <a:ext cx="381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469749" y="6172200"/>
            <a:ext cx="381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755749" y="4495800"/>
            <a:ext cx="381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6800449" y="6248400"/>
            <a:ext cx="381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1109262" y="6261100"/>
            <a:ext cx="2616200" cy="215900"/>
          </a:xfrm>
          <a:prstGeom prst="rect">
            <a:avLst/>
          </a:prstGeom>
        </p:spPr>
      </p:pic>
      <p:pic>
        <p:nvPicPr>
          <p:cNvPr id="26" name="図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5535212" y="6248400"/>
            <a:ext cx="2692400" cy="228600"/>
          </a:xfrm>
          <a:prstGeom prst="rect">
            <a:avLst/>
          </a:prstGeom>
        </p:spPr>
      </p:pic>
      <p:pic>
        <p:nvPicPr>
          <p:cNvPr id="27" name="図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 rot="16200000">
            <a:off x="209149" y="4597400"/>
            <a:ext cx="1092200" cy="228600"/>
          </a:xfrm>
          <a:prstGeom prst="rect">
            <a:avLst/>
          </a:prstGeom>
        </p:spPr>
      </p:pic>
      <p:pic>
        <p:nvPicPr>
          <p:cNvPr id="28" name="図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 rot="16200000">
            <a:off x="4438249" y="4597400"/>
            <a:ext cx="1092200" cy="228600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7582443" y="6477000"/>
            <a:ext cx="1290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(</a:t>
            </a:r>
            <a:r>
              <a:rPr kumimoji="1" lang="en-US" altLang="ja-JP" sz="1600" dirty="0" err="1" smtClean="0"/>
              <a:t>JH&amp;Shimizu</a:t>
            </a:r>
            <a:r>
              <a:rPr kumimoji="1" lang="en-US" altLang="ja-JP" sz="1600" dirty="0" smtClean="0"/>
              <a:t>)</a:t>
            </a:r>
            <a:endParaRPr kumimoji="1" lang="ja-JP" altLang="en-US" sz="1600" dirty="0"/>
          </a:p>
        </p:txBody>
      </p:sp>
      <p:sp>
        <p:nvSpPr>
          <p:cNvPr id="30" name="スライド番号プレースホル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6624-E892-4942-B5A8-C5A6C389103A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D180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Non-SUSY</a:t>
            </a:r>
            <a:r>
              <a:rPr kumimoji="1" lang="en-US" altLang="ja-JP" sz="3200" b="1" i="0" u="none" strike="noStrike" kern="1200" cap="none" spc="0" normalizeH="0" noProof="0" dirty="0" smtClean="0">
                <a:ln>
                  <a:noFill/>
                </a:ln>
                <a:solidFill>
                  <a:srgbClr val="AD180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models at </a:t>
            </a:r>
            <a:r>
              <a:rPr kumimoji="1" lang="en-US" altLang="ja-JP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AD180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TEVs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AD180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000" y="4343400"/>
            <a:ext cx="3984400" cy="209549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383932"/>
            <a:ext cx="3443503" cy="2578468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52400" y="609600"/>
            <a:ext cx="8839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Many proposed </a:t>
            </a:r>
            <a:r>
              <a:rPr kumimoji="1" lang="en-US" altLang="ja-JP" sz="2400" dirty="0" err="1" smtClean="0"/>
              <a:t>TeV</a:t>
            </a:r>
            <a:r>
              <a:rPr kumimoji="1" lang="en-US" altLang="ja-JP" sz="2400" dirty="0" smtClean="0"/>
              <a:t>-scale models have new particles, which have lepton-flavor numbers or have</a:t>
            </a:r>
            <a:r>
              <a:rPr lang="en-US" altLang="ja-JP" sz="2400" dirty="0" smtClean="0"/>
              <a:t> lepton-flavor violating interactions.</a:t>
            </a:r>
            <a:r>
              <a:rPr kumimoji="1" lang="en-US" altLang="ja-JP" sz="2400" dirty="0" smtClean="0"/>
              <a:t>  </a:t>
            </a:r>
            <a:endParaRPr kumimoji="1" lang="ja-JP" altLang="en-US" sz="2400" dirty="0"/>
          </a:p>
        </p:txBody>
      </p:sp>
      <p:sp>
        <p:nvSpPr>
          <p:cNvPr id="17" name="角丸四角形 4"/>
          <p:cNvSpPr>
            <a:spLocks noChangeArrowheads="1"/>
          </p:cNvSpPr>
          <p:nvPr/>
        </p:nvSpPr>
        <p:spPr bwMode="auto">
          <a:xfrm>
            <a:off x="228600" y="1440597"/>
            <a:ext cx="5105400" cy="685800"/>
          </a:xfrm>
          <a:prstGeom prst="roundRect">
            <a:avLst>
              <a:gd name="adj" fmla="val 16667"/>
            </a:avLst>
          </a:prstGeom>
          <a:solidFill>
            <a:srgbClr val="BDE0E3"/>
          </a:solidFill>
          <a:ln w="38100">
            <a:solidFill>
              <a:srgbClr val="AD180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altLang="ja-JP" sz="2800" dirty="0" smtClean="0">
                <a:solidFill>
                  <a:srgbClr val="A81911"/>
                </a:solidFill>
              </a:rPr>
              <a:t>SM on </a:t>
            </a:r>
            <a:r>
              <a:rPr lang="en-US" altLang="ja-JP" sz="2800" dirty="0" err="1" smtClean="0">
                <a:solidFill>
                  <a:srgbClr val="A81911"/>
                </a:solidFill>
              </a:rPr>
              <a:t>Randall&amp;Sundrum</a:t>
            </a:r>
            <a:r>
              <a:rPr lang="en-US" altLang="ja-JP" sz="2800" dirty="0" smtClean="0">
                <a:solidFill>
                  <a:srgbClr val="A81911"/>
                </a:solidFill>
              </a:rPr>
              <a:t> BG</a:t>
            </a:r>
            <a:endParaRPr lang="ja-JP" altLang="en-US" sz="2800" dirty="0">
              <a:solidFill>
                <a:srgbClr val="A8191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28600" y="2145268"/>
            <a:ext cx="510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altLang="ja-JP" sz="1600" dirty="0" smtClean="0"/>
              <a:t> SM particles propagate over curved 5</a:t>
            </a:r>
            <a:r>
              <a:rPr lang="en-US" altLang="ja-JP" sz="1600" baseline="30000" dirty="0" smtClean="0"/>
              <a:t>th</a:t>
            </a:r>
            <a:r>
              <a:rPr lang="en-US" altLang="ja-JP" sz="1600" dirty="0" smtClean="0"/>
              <a:t> dim. space.</a:t>
            </a:r>
          </a:p>
          <a:p>
            <a:pPr>
              <a:buFont typeface="Arial"/>
              <a:buChar char="•"/>
            </a:pPr>
            <a:r>
              <a:rPr lang="en-US" altLang="ja-JP" sz="1600" dirty="0" smtClean="0"/>
              <a:t> Overlapping of wave functions of quark/lepton and Higgs explains hierarchical structure. </a:t>
            </a:r>
          </a:p>
          <a:p>
            <a:pPr>
              <a:buFont typeface="Arial"/>
              <a:buChar char="•"/>
            </a:pPr>
            <a:r>
              <a:rPr lang="en-US" altLang="ja-JP" sz="1600" dirty="0" smtClean="0"/>
              <a:t> </a:t>
            </a:r>
            <a:r>
              <a:rPr lang="en-US" altLang="ja-JP" sz="1600" dirty="0" err="1" smtClean="0"/>
              <a:t>Kaluza-Klain</a:t>
            </a:r>
            <a:r>
              <a:rPr lang="en-US" altLang="ja-JP" sz="1600" dirty="0" smtClean="0"/>
              <a:t> particles have large flavor-violating interactions.  </a:t>
            </a:r>
            <a:endParaRPr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955770" y="3823900"/>
            <a:ext cx="1462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(</a:t>
            </a:r>
            <a:r>
              <a:rPr kumimoji="1" lang="en-US" altLang="ja-JP" sz="1200" dirty="0" err="1" smtClean="0"/>
              <a:t>Agache</a:t>
            </a:r>
            <a:r>
              <a:rPr kumimoji="1" lang="en-US" altLang="ja-JP" sz="1200" dirty="0" smtClean="0"/>
              <a:t> et al)</a:t>
            </a:r>
            <a:endParaRPr kumimoji="1" lang="ja-JP" altLang="en-US" sz="1200" dirty="0"/>
          </a:p>
        </p:txBody>
      </p:sp>
      <p:sp>
        <p:nvSpPr>
          <p:cNvPr id="25" name="角丸四角形 4"/>
          <p:cNvSpPr>
            <a:spLocks noChangeArrowheads="1"/>
          </p:cNvSpPr>
          <p:nvPr/>
        </p:nvSpPr>
        <p:spPr bwMode="auto">
          <a:xfrm>
            <a:off x="228600" y="4114800"/>
            <a:ext cx="5105400" cy="685800"/>
          </a:xfrm>
          <a:prstGeom prst="roundRect">
            <a:avLst>
              <a:gd name="adj" fmla="val 16667"/>
            </a:avLst>
          </a:prstGeom>
          <a:solidFill>
            <a:srgbClr val="BDE0E3"/>
          </a:solidFill>
          <a:ln w="38100">
            <a:solidFill>
              <a:srgbClr val="AD180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altLang="ja-JP" sz="2800" dirty="0" smtClean="0">
                <a:solidFill>
                  <a:srgbClr val="A81911"/>
                </a:solidFill>
              </a:rPr>
              <a:t>Littlest-Higgs model with T parity</a:t>
            </a:r>
            <a:endParaRPr lang="ja-JP" altLang="en-US" sz="2800" dirty="0">
              <a:solidFill>
                <a:srgbClr val="A81911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04800" y="4876800"/>
            <a:ext cx="510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altLang="ja-JP" sz="1600" dirty="0" smtClean="0"/>
              <a:t> SM Higgs is </a:t>
            </a:r>
            <a:r>
              <a:rPr lang="en-US" altLang="ja-JP" sz="1600" dirty="0" err="1" smtClean="0"/>
              <a:t>pseude</a:t>
            </a:r>
            <a:r>
              <a:rPr lang="en-US" altLang="ja-JP" sz="1600" dirty="0" smtClean="0"/>
              <a:t> NG boson. </a:t>
            </a:r>
          </a:p>
          <a:p>
            <a:pPr>
              <a:buFont typeface="Arial"/>
              <a:buChar char="•"/>
            </a:pPr>
            <a:r>
              <a:rPr lang="en-US" altLang="ja-JP" sz="1600" dirty="0" smtClean="0"/>
              <a:t> T parity is imposed to escape from EW precision test and also to introduce the DM candidate.</a:t>
            </a:r>
          </a:p>
          <a:p>
            <a:pPr>
              <a:buFont typeface="Arial"/>
              <a:buChar char="•"/>
            </a:pPr>
            <a:r>
              <a:rPr lang="en-US" altLang="ja-JP" sz="1600" dirty="0" smtClean="0"/>
              <a:t> T-odd mirror leptons/quarks have flavor-violating interactions.</a:t>
            </a:r>
          </a:p>
          <a:p>
            <a:r>
              <a:rPr lang="en-US" altLang="ja-JP" sz="1600" dirty="0" smtClean="0"/>
              <a:t>   </a:t>
            </a:r>
            <a:endParaRPr lang="ja-JP" altLang="en-US" sz="1600" dirty="0"/>
          </a:p>
        </p:txBody>
      </p:sp>
      <p:sp>
        <p:nvSpPr>
          <p:cNvPr id="27" name="TextBox 33"/>
          <p:cNvSpPr txBox="1"/>
          <p:nvPr/>
        </p:nvSpPr>
        <p:spPr>
          <a:xfrm>
            <a:off x="7930861" y="6354128"/>
            <a:ext cx="999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0000"/>
                </a:solidFill>
              </a:rPr>
              <a:t>(</a:t>
            </a:r>
            <a:r>
              <a:rPr kumimoji="1" lang="en-US" altLang="ja-JP" sz="1200" dirty="0" err="1" smtClean="0">
                <a:solidFill>
                  <a:srgbClr val="000000"/>
                </a:solidFill>
              </a:rPr>
              <a:t>Blanke</a:t>
            </a:r>
            <a:r>
              <a:rPr kumimoji="1" lang="en-US" altLang="ja-JP" sz="1200" dirty="0" smtClean="0">
                <a:solidFill>
                  <a:srgbClr val="000000"/>
                </a:solidFill>
              </a:rPr>
              <a:t> et al)</a:t>
            </a:r>
            <a:endParaRPr kumimoji="1" lang="ja-JP" altLang="en-US" sz="1200" dirty="0">
              <a:solidFill>
                <a:srgbClr val="000000"/>
              </a:solidFill>
            </a:endParaRPr>
          </a:p>
        </p:txBody>
      </p:sp>
      <p:sp>
        <p:nvSpPr>
          <p:cNvPr id="28" name="角丸四角形 4"/>
          <p:cNvSpPr>
            <a:spLocks noChangeArrowheads="1"/>
          </p:cNvSpPr>
          <p:nvPr/>
        </p:nvSpPr>
        <p:spPr bwMode="auto">
          <a:xfrm rot="19967335">
            <a:off x="581386" y="2509460"/>
            <a:ext cx="7391400" cy="1714500"/>
          </a:xfrm>
          <a:prstGeom prst="roundRect">
            <a:avLst>
              <a:gd name="adj" fmla="val 16667"/>
            </a:avLst>
          </a:prstGeom>
          <a:solidFill>
            <a:srgbClr val="BDE0E3"/>
          </a:solidFill>
          <a:ln w="38100">
            <a:solidFill>
              <a:srgbClr val="AD180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altLang="ja-JP" sz="2800" dirty="0" smtClean="0">
                <a:solidFill>
                  <a:srgbClr val="A81911"/>
                </a:solidFill>
              </a:rPr>
              <a:t>Lepton-flavor is violating in nature. If </a:t>
            </a:r>
            <a:r>
              <a:rPr lang="en-US" altLang="ja-JP" sz="2800" dirty="0" err="1" smtClean="0">
                <a:solidFill>
                  <a:srgbClr val="A81911"/>
                </a:solidFill>
              </a:rPr>
              <a:t>BSMs</a:t>
            </a:r>
            <a:r>
              <a:rPr lang="en-US" altLang="ja-JP" sz="2800" dirty="0" smtClean="0">
                <a:solidFill>
                  <a:srgbClr val="A81911"/>
                </a:solidFill>
              </a:rPr>
              <a:t> do not predict LFV, the models should have some mechanisms to suppress it. </a:t>
            </a:r>
            <a:endParaRPr lang="ja-JP" altLang="en-US" sz="2800" dirty="0">
              <a:solidFill>
                <a:srgbClr val="A81911"/>
              </a:solidFill>
            </a:endParaRPr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6624-E892-4942-B5A8-C5A6C389103A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b="1" dirty="0" smtClean="0">
                <a:solidFill>
                  <a:srgbClr val="AD180A"/>
                </a:solidFill>
              </a:rPr>
              <a:t>Summary of my talk</a:t>
            </a:r>
            <a:endParaRPr lang="ja-JP" altLang="en-US" sz="3200" b="1" dirty="0"/>
          </a:p>
        </p:txBody>
      </p:sp>
      <p:pic>
        <p:nvPicPr>
          <p:cNvPr id="4" name="コンテンツ プレースホルダ 3" descr="map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298" r="-5298"/>
          <a:stretch>
            <a:fillRect/>
          </a:stretch>
        </p:blipFill>
        <p:spPr>
          <a:xfrm>
            <a:off x="-457200" y="1189038"/>
            <a:ext cx="10169371" cy="5592762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49378" y="752564"/>
            <a:ext cx="271099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en-US" altLang="ja-JP" sz="2400" dirty="0" smtClean="0"/>
              <a:t> Dark matter </a:t>
            </a:r>
          </a:p>
          <a:p>
            <a:pPr>
              <a:buFont typeface="Arial"/>
              <a:buChar char="•"/>
            </a:pPr>
            <a:r>
              <a:rPr lang="en-US" altLang="ja-JP" sz="2400" dirty="0" smtClean="0"/>
              <a:t> Baryon asymmetry</a:t>
            </a:r>
          </a:p>
          <a:p>
            <a:pPr>
              <a:buFont typeface="Arial"/>
              <a:buChar char="•"/>
            </a:pPr>
            <a:r>
              <a:rPr kumimoji="1" lang="en-US" altLang="ja-JP" sz="2400" dirty="0" smtClean="0"/>
              <a:t> (Inflation)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1000" y="5943600"/>
            <a:ext cx="2379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534D9D"/>
                </a:solidFill>
              </a:rPr>
              <a:t>Standard Model</a:t>
            </a:r>
          </a:p>
          <a:p>
            <a:r>
              <a:rPr lang="en-US" altLang="ja-JP" sz="2400" dirty="0" smtClean="0">
                <a:solidFill>
                  <a:srgbClr val="534D9D"/>
                </a:solidFill>
              </a:rPr>
              <a:t>(+ neutrino mass)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24600" y="4876800"/>
            <a:ext cx="19672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</a:rPr>
              <a:t>Superstring</a:t>
            </a:r>
          </a:p>
          <a:p>
            <a:endParaRPr lang="en-US" altLang="ja-JP" sz="2800" dirty="0" smtClean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96000" y="5943600"/>
            <a:ext cx="2377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altLang="ja-JP" sz="2400" dirty="0" smtClean="0">
                <a:solidFill>
                  <a:srgbClr val="E11625"/>
                </a:solidFill>
              </a:rPr>
              <a:t> </a:t>
            </a:r>
            <a:r>
              <a:rPr lang="en-US" altLang="ja-JP" sz="2400" dirty="0" err="1" smtClean="0">
                <a:solidFill>
                  <a:srgbClr val="E11625"/>
                </a:solidFill>
              </a:rPr>
              <a:t>Supersymmetry</a:t>
            </a:r>
            <a:endParaRPr lang="en-US" altLang="ja-JP" sz="2400" dirty="0" smtClean="0">
              <a:solidFill>
                <a:srgbClr val="E11625"/>
              </a:solidFill>
            </a:endParaRPr>
          </a:p>
          <a:p>
            <a:pPr>
              <a:buFont typeface="Arial"/>
              <a:buChar char="•"/>
            </a:pPr>
            <a:r>
              <a:rPr lang="en-US" altLang="ja-JP" sz="2400" dirty="0" smtClean="0">
                <a:solidFill>
                  <a:srgbClr val="E11625"/>
                </a:solidFill>
              </a:rPr>
              <a:t> Extra-dimension</a:t>
            </a:r>
            <a:endParaRPr kumimoji="1" lang="ja-JP" altLang="en-US" sz="2400" dirty="0">
              <a:solidFill>
                <a:srgbClr val="E11625"/>
              </a:solidFill>
            </a:endParaRPr>
          </a:p>
        </p:txBody>
      </p:sp>
      <p:grpSp>
        <p:nvGrpSpPr>
          <p:cNvPr id="3" name="図形グループ 14"/>
          <p:cNvGrpSpPr/>
          <p:nvPr/>
        </p:nvGrpSpPr>
        <p:grpSpPr>
          <a:xfrm>
            <a:off x="1447800" y="3437454"/>
            <a:ext cx="3381111" cy="1134546"/>
            <a:chOff x="1447800" y="3437454"/>
            <a:chExt cx="3381111" cy="1134546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1447800" y="3494782"/>
              <a:ext cx="330491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 smtClean="0">
                  <a:solidFill>
                    <a:srgbClr val="FF0000"/>
                  </a:solidFill>
                </a:rPr>
                <a:t>Something at </a:t>
              </a:r>
              <a:r>
                <a:rPr lang="en-US" altLang="ja-JP" sz="3200" b="1" dirty="0" err="1" smtClean="0">
                  <a:solidFill>
                    <a:srgbClr val="FF0000"/>
                  </a:solidFill>
                </a:rPr>
                <a:t>TeVs</a:t>
              </a:r>
              <a:r>
                <a:rPr lang="en-US" altLang="ja-JP" sz="3200" b="1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altLang="ja-JP" sz="3200" b="1" dirty="0" smtClean="0">
                  <a:solidFill>
                    <a:srgbClr val="FF0000"/>
                  </a:solidFill>
                </a:rPr>
                <a:t>   for </a:t>
              </a:r>
              <a:r>
                <a:rPr lang="en-US" altLang="ja-JP" sz="3200" b="1" dirty="0">
                  <a:solidFill>
                    <a:srgbClr val="FF0000"/>
                  </a:solidFill>
                </a:rPr>
                <a:t>n</a:t>
              </a:r>
              <a:r>
                <a:rPr lang="en-US" altLang="ja-JP" sz="3200" b="1" dirty="0" smtClean="0">
                  <a:solidFill>
                    <a:srgbClr val="FF0000"/>
                  </a:solidFill>
                </a:rPr>
                <a:t>aturalness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524000" y="3437454"/>
              <a:ext cx="330491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 smtClean="0">
                  <a:solidFill>
                    <a:schemeClr val="bg1"/>
                  </a:solidFill>
                </a:rPr>
                <a:t>Something at </a:t>
              </a:r>
              <a:r>
                <a:rPr lang="en-US" altLang="ja-JP" sz="3200" b="1" dirty="0" err="1" smtClean="0">
                  <a:solidFill>
                    <a:schemeClr val="bg1"/>
                  </a:solidFill>
                </a:rPr>
                <a:t>TeVs</a:t>
              </a:r>
              <a:r>
                <a:rPr lang="en-US" altLang="ja-JP" sz="3200" b="1" dirty="0" smtClean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US" altLang="ja-JP" sz="3200" b="1" dirty="0" smtClean="0">
                  <a:solidFill>
                    <a:schemeClr val="bg1"/>
                  </a:solidFill>
                </a:rPr>
                <a:t>   for </a:t>
              </a:r>
              <a:r>
                <a:rPr lang="en-US" altLang="ja-JP" sz="3200" b="1" dirty="0">
                  <a:solidFill>
                    <a:schemeClr val="bg1"/>
                  </a:solidFill>
                </a:rPr>
                <a:t>n</a:t>
              </a:r>
              <a:r>
                <a:rPr lang="en-US" altLang="ja-JP" sz="3200" b="1" dirty="0" smtClean="0">
                  <a:solidFill>
                    <a:schemeClr val="bg1"/>
                  </a:solidFill>
                </a:rPr>
                <a:t>aturalness</a:t>
              </a:r>
              <a:endParaRPr kumimoji="1" lang="ja-JP" alt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角丸四角形 4"/>
          <p:cNvSpPr>
            <a:spLocks noChangeArrowheads="1"/>
          </p:cNvSpPr>
          <p:nvPr/>
        </p:nvSpPr>
        <p:spPr bwMode="auto">
          <a:xfrm>
            <a:off x="3368174" y="752564"/>
            <a:ext cx="5775826" cy="3762108"/>
          </a:xfrm>
          <a:prstGeom prst="roundRect">
            <a:avLst>
              <a:gd name="adj" fmla="val 16667"/>
            </a:avLst>
          </a:prstGeom>
          <a:solidFill>
            <a:srgbClr val="BDE0E3"/>
          </a:solidFill>
          <a:ln w="38100">
            <a:solidFill>
              <a:srgbClr val="AD180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altLang="ja-JP" sz="2400" dirty="0" smtClean="0"/>
              <a:t> Search for lepton-flavor violation is powerful in exploration of </a:t>
            </a:r>
            <a:r>
              <a:rPr lang="en-US" altLang="ja-JP" sz="2400" dirty="0" err="1" smtClean="0"/>
              <a:t>TeV</a:t>
            </a:r>
            <a:r>
              <a:rPr lang="en-US" altLang="ja-JP" sz="2400" dirty="0" smtClean="0"/>
              <a:t>-scale physics. And, we may get a clue to physics beyond the </a:t>
            </a:r>
            <a:r>
              <a:rPr lang="en-US" altLang="ja-JP" sz="2400" dirty="0" err="1" smtClean="0"/>
              <a:t>TeVs</a:t>
            </a:r>
            <a:r>
              <a:rPr lang="en-US" altLang="ja-JP" sz="24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altLang="ja-JP" sz="2400" dirty="0" smtClean="0"/>
              <a:t> LFV physics is linked  with cosmology and collider physics, in addition to other intensity </a:t>
            </a:r>
            <a:r>
              <a:rPr lang="en-US" altLang="ja-JP" sz="2400" smtClean="0"/>
              <a:t>frontiers physics. </a:t>
            </a:r>
            <a:r>
              <a:rPr lang="en-US" altLang="ja-JP" sz="2400" dirty="0" smtClean="0"/>
              <a:t>Conspiracy among them will be fruitful. </a:t>
            </a: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6624-E892-4942-B5A8-C5A6C389103A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594130"/>
            <a:ext cx="3810000" cy="395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タイトル 1"/>
          <p:cNvSpPr>
            <a:spLocks noGrp="1"/>
          </p:cNvSpPr>
          <p:nvPr>
            <p:ph type="title"/>
          </p:nvPr>
        </p:nvSpPr>
        <p:spPr>
          <a:xfrm>
            <a:off x="-152400" y="122237"/>
            <a:ext cx="9372600" cy="868363"/>
          </a:xfrm>
        </p:spPr>
        <p:txBody>
          <a:bodyPr>
            <a:noAutofit/>
          </a:bodyPr>
          <a:lstStyle/>
          <a:p>
            <a:r>
              <a:rPr lang="en-US" altLang="ja-JP" sz="3200" b="1" dirty="0">
                <a:solidFill>
                  <a:srgbClr val="AD180A"/>
                </a:solidFill>
              </a:rPr>
              <a:t>Congratulations!</a:t>
            </a:r>
            <a:r>
              <a:rPr lang="en-US" altLang="ja-JP" sz="3200" b="1" dirty="0" smtClean="0">
                <a:solidFill>
                  <a:srgbClr val="AD180A"/>
                </a:solidFill>
              </a:rPr>
              <a:t> </a:t>
            </a:r>
            <a:r>
              <a:rPr lang="en-US" altLang="ja-JP" sz="3200" b="1" dirty="0" err="1" smtClean="0">
                <a:solidFill>
                  <a:srgbClr val="AD180A"/>
                </a:solidFill>
              </a:rPr>
              <a:t>Nambu</a:t>
            </a:r>
            <a:r>
              <a:rPr lang="en-US" altLang="ja-JP" sz="3200" b="1" dirty="0" smtClean="0">
                <a:solidFill>
                  <a:srgbClr val="AD180A"/>
                </a:solidFill>
              </a:rPr>
              <a:t>, </a:t>
            </a:r>
            <a:r>
              <a:rPr lang="en-US" altLang="ja-JP" sz="3200" b="1" dirty="0" err="1" smtClean="0">
                <a:solidFill>
                  <a:srgbClr val="AD180A"/>
                </a:solidFill>
              </a:rPr>
              <a:t>Kobahashi</a:t>
            </a:r>
            <a:r>
              <a:rPr lang="en-US" altLang="ja-JP" sz="3200" b="1" dirty="0" smtClean="0">
                <a:solidFill>
                  <a:srgbClr val="AD180A"/>
                </a:solidFill>
              </a:rPr>
              <a:t> and </a:t>
            </a:r>
            <a:r>
              <a:rPr lang="en-US" altLang="ja-JP" sz="3200" b="1" dirty="0" err="1" smtClean="0">
                <a:solidFill>
                  <a:srgbClr val="AD180A"/>
                </a:solidFill>
              </a:rPr>
              <a:t>Maskawa</a:t>
            </a:r>
            <a:r>
              <a:rPr lang="en-US" altLang="ja-JP" sz="3200" b="1" dirty="0" smtClean="0">
                <a:solidFill>
                  <a:srgbClr val="AD180A"/>
                </a:solidFill>
              </a:rPr>
              <a:t> Awarded </a:t>
            </a:r>
            <a:r>
              <a:rPr lang="en-US" altLang="ja-JP" sz="3200" b="1" dirty="0">
                <a:solidFill>
                  <a:srgbClr val="AD180A"/>
                </a:solidFill>
              </a:rPr>
              <a:t>2008 Nobel Prize in Physics</a:t>
            </a:r>
            <a:endParaRPr lang="ja-JP" altLang="en-US" sz="3200" b="1" dirty="0" smtClean="0">
              <a:solidFill>
                <a:srgbClr val="AD180A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1295400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en-US" altLang="ja-JP" b="1" dirty="0" smtClean="0"/>
              <a:t>(Long) history of verification  of  KM mechanism </a:t>
            </a:r>
          </a:p>
          <a:p>
            <a:pPr algn="ctr">
              <a:spcAft>
                <a:spcPts val="1200"/>
              </a:spcAft>
              <a:buFontTx/>
              <a:buNone/>
              <a:defRPr/>
            </a:pPr>
            <a:r>
              <a:rPr lang="en-US" altLang="ja-JP" sz="2800" dirty="0" smtClean="0">
                <a:solidFill>
                  <a:srgbClr val="AD180A"/>
                </a:solidFill>
              </a:rPr>
              <a:t>Keys: three generations &amp; </a:t>
            </a:r>
            <a:r>
              <a:rPr lang="en-US" altLang="ja-JP" sz="2800" dirty="0" err="1" smtClean="0">
                <a:solidFill>
                  <a:srgbClr val="AD180A"/>
                </a:solidFill>
              </a:rPr>
              <a:t>unitarity</a:t>
            </a:r>
            <a:r>
              <a:rPr lang="en-US" altLang="ja-JP" sz="2800" dirty="0" smtClean="0">
                <a:solidFill>
                  <a:srgbClr val="AD180A"/>
                </a:solidFill>
              </a:rPr>
              <a:t> of quark mixing matrix</a:t>
            </a:r>
          </a:p>
          <a:p>
            <a:pPr algn="ctr">
              <a:buNone/>
              <a:defRPr/>
            </a:pPr>
            <a:endParaRPr lang="en-US" altLang="ja-JP" sz="2800" dirty="0" smtClean="0">
              <a:solidFill>
                <a:srgbClr val="AD180A"/>
              </a:solidFill>
            </a:endParaRPr>
          </a:p>
          <a:p>
            <a:pPr algn="ctr">
              <a:buNone/>
              <a:defRPr/>
            </a:pPr>
            <a:endParaRPr lang="en-US" altLang="ja-JP" sz="2800" dirty="0" smtClean="0">
              <a:solidFill>
                <a:srgbClr val="AD180A"/>
              </a:solidFill>
            </a:endParaRPr>
          </a:p>
          <a:p>
            <a:pPr algn="ctr">
              <a:buNone/>
              <a:defRPr/>
            </a:pPr>
            <a:endParaRPr lang="en-US" altLang="ja-JP" sz="2800" dirty="0" smtClean="0">
              <a:solidFill>
                <a:srgbClr val="AD180A"/>
              </a:solidFill>
            </a:endParaRPr>
          </a:p>
          <a:p>
            <a:pPr algn="ctr">
              <a:buNone/>
              <a:defRPr/>
            </a:pPr>
            <a:endParaRPr lang="en-US" altLang="ja-JP" sz="2800" dirty="0" smtClean="0">
              <a:solidFill>
                <a:srgbClr val="AD180A"/>
              </a:solidFill>
            </a:endParaRPr>
          </a:p>
          <a:p>
            <a:pPr algn="ctr">
              <a:buNone/>
              <a:defRPr/>
            </a:pPr>
            <a:endParaRPr lang="en-US" altLang="ja-JP" sz="2800" dirty="0" smtClean="0">
              <a:solidFill>
                <a:srgbClr val="AD180A"/>
              </a:solidFill>
            </a:endParaRPr>
          </a:p>
          <a:p>
            <a:pPr algn="ctr">
              <a:buNone/>
              <a:defRPr/>
            </a:pPr>
            <a:endParaRPr lang="en-US" altLang="ja-JP" sz="2800" dirty="0" smtClean="0">
              <a:solidFill>
                <a:srgbClr val="AD180A"/>
              </a:solidFill>
            </a:endParaRPr>
          </a:p>
          <a:p>
            <a:pPr algn="ctr">
              <a:buFontTx/>
              <a:buNone/>
              <a:defRPr/>
            </a:pPr>
            <a:endParaRPr lang="en-US" altLang="ja-JP" sz="2800" dirty="0" smtClean="0">
              <a:solidFill>
                <a:srgbClr val="AD180A"/>
              </a:solidFill>
            </a:endParaRPr>
          </a:p>
        </p:txBody>
      </p:sp>
      <p:sp>
        <p:nvSpPr>
          <p:cNvPr id="18437" name="角丸四角形 5"/>
          <p:cNvSpPr>
            <a:spLocks noChangeArrowheads="1"/>
          </p:cNvSpPr>
          <p:nvPr/>
        </p:nvSpPr>
        <p:spPr bwMode="auto">
          <a:xfrm>
            <a:off x="76200" y="2743200"/>
            <a:ext cx="5638800" cy="3733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7575D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rgbClr val="7575D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8600" y="2785169"/>
            <a:ext cx="5638800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  <a:defRPr/>
            </a:pPr>
            <a:r>
              <a:rPr lang="en-US" altLang="ja-JP" sz="2800" dirty="0" smtClean="0">
                <a:solidFill>
                  <a:srgbClr val="660066"/>
                </a:solidFill>
              </a:rPr>
              <a:t> Birth </a:t>
            </a:r>
            <a:r>
              <a:rPr lang="en-US" altLang="ja-JP" sz="2800" dirty="0">
                <a:solidFill>
                  <a:srgbClr val="660066"/>
                </a:solidFill>
              </a:rPr>
              <a:t>of KM mechanism (73)</a:t>
            </a:r>
            <a:endParaRPr lang="en-US" altLang="ja-JP" sz="2800" dirty="0" smtClean="0">
              <a:solidFill>
                <a:srgbClr val="660066"/>
              </a:solidFill>
            </a:endParaRPr>
          </a:p>
          <a:p>
            <a:pPr>
              <a:buFont typeface="Arial"/>
              <a:buChar char="•"/>
              <a:defRPr/>
            </a:pPr>
            <a:r>
              <a:rPr lang="en-US" altLang="ja-JP" sz="2800" dirty="0" smtClean="0"/>
              <a:t> Tau </a:t>
            </a:r>
            <a:r>
              <a:rPr lang="en-US" altLang="ja-JP" sz="2800" dirty="0"/>
              <a:t>lepton (75) and </a:t>
            </a:r>
            <a:r>
              <a:rPr lang="en-US" altLang="ja-JP" sz="2800" dirty="0" err="1"/>
              <a:t>Y(bbbar</a:t>
            </a:r>
            <a:r>
              <a:rPr lang="en-US" altLang="ja-JP" sz="2800" dirty="0"/>
              <a:t>) (77)</a:t>
            </a:r>
            <a:endParaRPr lang="en-US" altLang="ja-JP" sz="2800" dirty="0" smtClean="0"/>
          </a:p>
          <a:p>
            <a:pPr>
              <a:buFont typeface="Arial"/>
              <a:buChar char="•"/>
              <a:defRPr/>
            </a:pPr>
            <a:r>
              <a:rPr lang="en-US" altLang="ja-JP" sz="2800" dirty="0" smtClean="0">
                <a:solidFill>
                  <a:srgbClr val="7575D1"/>
                </a:solidFill>
              </a:rPr>
              <a:t> B </a:t>
            </a:r>
            <a:r>
              <a:rPr lang="en-US" altLang="ja-JP" sz="2800" dirty="0">
                <a:solidFill>
                  <a:srgbClr val="7575D1"/>
                </a:solidFill>
              </a:rPr>
              <a:t>meson mixing (81)</a:t>
            </a:r>
            <a:endParaRPr lang="en-US" altLang="ja-JP" sz="2800" dirty="0" smtClean="0">
              <a:solidFill>
                <a:srgbClr val="7575D1"/>
              </a:solidFill>
            </a:endParaRPr>
          </a:p>
          <a:p>
            <a:pPr>
              <a:buFont typeface="Arial"/>
              <a:buChar char="•"/>
              <a:defRPr/>
            </a:pPr>
            <a:r>
              <a:rPr lang="en-US" altLang="ja-JP" sz="2800" dirty="0" smtClean="0">
                <a:solidFill>
                  <a:srgbClr val="7575D1"/>
                </a:solidFill>
              </a:rPr>
              <a:t> Direct </a:t>
            </a:r>
            <a:r>
              <a:rPr lang="en-US" altLang="ja-JP" sz="2800" dirty="0">
                <a:solidFill>
                  <a:srgbClr val="7575D1"/>
                </a:solidFill>
              </a:rPr>
              <a:t>CP violation(88)</a:t>
            </a:r>
            <a:r>
              <a:rPr lang="en-US" altLang="ja-JP" sz="2800" dirty="0" smtClean="0">
                <a:solidFill>
                  <a:srgbClr val="7575D1"/>
                </a:solidFill>
              </a:rPr>
              <a:t> and </a:t>
            </a:r>
          </a:p>
          <a:p>
            <a:pPr>
              <a:defRPr/>
            </a:pPr>
            <a:r>
              <a:rPr lang="en-US" altLang="ja-JP" sz="2800" dirty="0" smtClean="0">
                <a:solidFill>
                  <a:srgbClr val="7575D1"/>
                </a:solidFill>
              </a:rPr>
              <a:t>   its confirmation </a:t>
            </a:r>
            <a:r>
              <a:rPr lang="en-US" altLang="ja-JP" sz="2800" dirty="0">
                <a:solidFill>
                  <a:srgbClr val="7575D1"/>
                </a:solidFill>
              </a:rPr>
              <a:t>(99)</a:t>
            </a:r>
            <a:endParaRPr lang="en-US" altLang="ja-JP" sz="2800" dirty="0" smtClean="0">
              <a:solidFill>
                <a:srgbClr val="7575D1"/>
              </a:solidFill>
            </a:endParaRPr>
          </a:p>
          <a:p>
            <a:pPr>
              <a:buFont typeface="Arial"/>
              <a:buChar char="•"/>
              <a:defRPr/>
            </a:pPr>
            <a:r>
              <a:rPr lang="en-US" altLang="ja-JP" sz="2800" dirty="0" smtClean="0"/>
              <a:t> Top </a:t>
            </a:r>
            <a:r>
              <a:rPr lang="en-US" altLang="ja-JP" sz="2800" dirty="0"/>
              <a:t>quark (99)</a:t>
            </a:r>
            <a:endParaRPr lang="en-US" altLang="ja-JP" sz="2800" dirty="0" smtClean="0"/>
          </a:p>
          <a:p>
            <a:pPr>
              <a:buFont typeface="Arial"/>
              <a:buChar char="•"/>
              <a:defRPr/>
            </a:pPr>
            <a:r>
              <a:rPr lang="en-US" altLang="ja-JP" sz="2800" dirty="0" smtClean="0">
                <a:solidFill>
                  <a:srgbClr val="7575D1"/>
                </a:solidFill>
              </a:rPr>
              <a:t> CP </a:t>
            </a:r>
            <a:r>
              <a:rPr lang="en-US" altLang="ja-JP" sz="2800" dirty="0">
                <a:solidFill>
                  <a:srgbClr val="7575D1"/>
                </a:solidFill>
              </a:rPr>
              <a:t>violation in B meson system (01</a:t>
            </a:r>
            <a:r>
              <a:rPr lang="en-US" altLang="ja-JP" sz="2800" dirty="0" smtClean="0">
                <a:solidFill>
                  <a:srgbClr val="7575D1"/>
                </a:solidFill>
              </a:rPr>
              <a:t>)</a:t>
            </a:r>
          </a:p>
          <a:p>
            <a:pPr>
              <a:buFont typeface="Arial"/>
              <a:buChar char="•"/>
              <a:defRPr/>
            </a:pPr>
            <a:r>
              <a:rPr lang="en-US" altLang="ja-JP" sz="2800" dirty="0" smtClean="0">
                <a:ln>
                  <a:solidFill>
                    <a:srgbClr val="4F81BD"/>
                  </a:solidFill>
                </a:ln>
                <a:solidFill>
                  <a:srgbClr val="7575D1"/>
                </a:solidFill>
              </a:rPr>
              <a:t> </a:t>
            </a:r>
            <a:r>
              <a:rPr lang="en-US" altLang="ja-JP" sz="2800" dirty="0" smtClean="0">
                <a:solidFill>
                  <a:srgbClr val="660066"/>
                </a:solidFill>
              </a:rPr>
              <a:t>Awarded Nobel prize (08)</a:t>
            </a:r>
            <a:endParaRPr lang="en-US" altLang="ja-JP" sz="2800" dirty="0">
              <a:solidFill>
                <a:srgbClr val="660066"/>
              </a:solidFill>
            </a:endParaRPr>
          </a:p>
        </p:txBody>
      </p:sp>
      <p:sp>
        <p:nvSpPr>
          <p:cNvPr id="10" name="角丸四角形 4"/>
          <p:cNvSpPr>
            <a:spLocks noChangeArrowheads="1"/>
          </p:cNvSpPr>
          <p:nvPr/>
        </p:nvSpPr>
        <p:spPr bwMode="auto">
          <a:xfrm>
            <a:off x="685800" y="1828800"/>
            <a:ext cx="7162800" cy="2133600"/>
          </a:xfrm>
          <a:prstGeom prst="roundRect">
            <a:avLst>
              <a:gd name="adj" fmla="val 16667"/>
            </a:avLst>
          </a:prstGeom>
          <a:solidFill>
            <a:srgbClr val="BDE0E3"/>
          </a:solidFill>
          <a:ln w="38100">
            <a:solidFill>
              <a:srgbClr val="AD180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buFontTx/>
              <a:buNone/>
              <a:defRPr/>
            </a:pPr>
            <a:r>
              <a:rPr lang="en-US" altLang="ja-JP" sz="2800" b="1" dirty="0">
                <a:solidFill>
                  <a:srgbClr val="AD180A"/>
                </a:solidFill>
              </a:rPr>
              <a:t>Both</a:t>
            </a:r>
            <a:r>
              <a:rPr lang="en-US" altLang="ja-JP" sz="2800" b="1" dirty="0" smtClean="0">
                <a:solidFill>
                  <a:srgbClr val="AD180A"/>
                </a:solidFill>
              </a:rPr>
              <a:t> developments </a:t>
            </a:r>
          </a:p>
          <a:p>
            <a:pPr algn="ctr">
              <a:buFontTx/>
              <a:buNone/>
              <a:defRPr/>
            </a:pPr>
            <a:r>
              <a:rPr lang="en-US" altLang="ja-JP" sz="2800" b="1" dirty="0" smtClean="0">
                <a:solidFill>
                  <a:srgbClr val="AD180A"/>
                </a:solidFill>
              </a:rPr>
              <a:t>in high</a:t>
            </a:r>
            <a:r>
              <a:rPr lang="en-US" altLang="ja-JP" sz="2800" b="1" dirty="0">
                <a:solidFill>
                  <a:srgbClr val="AD180A"/>
                </a:solidFill>
              </a:rPr>
              <a:t>-energy and high-intensity </a:t>
            </a:r>
            <a:r>
              <a:rPr lang="en-US" altLang="ja-JP" sz="2800" b="1" dirty="0" smtClean="0">
                <a:solidFill>
                  <a:srgbClr val="AD180A"/>
                </a:solidFill>
              </a:rPr>
              <a:t>frontiers </a:t>
            </a:r>
          </a:p>
          <a:p>
            <a:pPr algn="ctr">
              <a:buFontTx/>
              <a:buNone/>
              <a:defRPr/>
            </a:pPr>
            <a:r>
              <a:rPr lang="en-US" altLang="ja-JP" sz="2800" b="1" dirty="0" smtClean="0">
                <a:solidFill>
                  <a:srgbClr val="AD180A"/>
                </a:solidFill>
              </a:rPr>
              <a:t>lead to this achievement.</a:t>
            </a:r>
            <a:endParaRPr lang="en-US" altLang="ja-JP" sz="2800" b="1" dirty="0">
              <a:solidFill>
                <a:srgbClr val="AD180A"/>
              </a:solidFill>
            </a:endParaRPr>
          </a:p>
        </p:txBody>
      </p:sp>
      <p:sp>
        <p:nvSpPr>
          <p:cNvPr id="8" name="角丸四角形 4"/>
          <p:cNvSpPr>
            <a:spLocks noChangeArrowheads="1"/>
          </p:cNvSpPr>
          <p:nvPr/>
        </p:nvSpPr>
        <p:spPr bwMode="auto">
          <a:xfrm>
            <a:off x="1371600" y="3352800"/>
            <a:ext cx="7162800" cy="2133600"/>
          </a:xfrm>
          <a:prstGeom prst="roundRect">
            <a:avLst>
              <a:gd name="adj" fmla="val 16667"/>
            </a:avLst>
          </a:prstGeom>
          <a:solidFill>
            <a:srgbClr val="BDE0E3"/>
          </a:solidFill>
          <a:ln w="38100">
            <a:solidFill>
              <a:srgbClr val="AD180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buFontTx/>
              <a:buNone/>
              <a:defRPr/>
            </a:pPr>
            <a:r>
              <a:rPr lang="en-US" altLang="ja-JP" sz="2800" b="1" dirty="0" smtClean="0">
                <a:solidFill>
                  <a:srgbClr val="AD180A"/>
                </a:solidFill>
              </a:rPr>
              <a:t>But, the most important point is that</a:t>
            </a:r>
          </a:p>
          <a:p>
            <a:pPr algn="ctr">
              <a:buFontTx/>
              <a:buNone/>
              <a:defRPr/>
            </a:pPr>
            <a:r>
              <a:rPr lang="en-US" altLang="ja-JP" sz="2800" b="1" dirty="0" smtClean="0">
                <a:solidFill>
                  <a:srgbClr val="AD180A"/>
                </a:solidFill>
              </a:rPr>
              <a:t> </a:t>
            </a:r>
          </a:p>
          <a:p>
            <a:pPr algn="ctr">
              <a:buFontTx/>
              <a:buNone/>
              <a:defRPr/>
            </a:pPr>
            <a:r>
              <a:rPr lang="en-US" altLang="ja-JP" sz="3600" b="1" dirty="0">
                <a:solidFill>
                  <a:srgbClr val="AD180A"/>
                </a:solidFill>
              </a:rPr>
              <a:t>w</a:t>
            </a:r>
            <a:r>
              <a:rPr lang="en-US" altLang="ja-JP" sz="3600" b="1" dirty="0" smtClean="0">
                <a:solidFill>
                  <a:srgbClr val="AD180A"/>
                </a:solidFill>
              </a:rPr>
              <a:t>e had got a good map (theory). </a:t>
            </a:r>
            <a:endParaRPr lang="en-US" altLang="ja-JP" sz="3600" b="1" dirty="0">
              <a:solidFill>
                <a:srgbClr val="AD180A"/>
              </a:solidFill>
            </a:endParaRP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6624-E892-4942-B5A8-C5A6C389103A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b="1" dirty="0" smtClean="0">
                <a:solidFill>
                  <a:srgbClr val="AD180A"/>
                </a:solidFill>
              </a:rPr>
              <a:t>Exploration of TEV-scale Physics without Map</a:t>
            </a:r>
            <a:endParaRPr lang="ja-JP" altLang="en-US" sz="3200" b="1" dirty="0"/>
          </a:p>
        </p:txBody>
      </p:sp>
      <p:pic>
        <p:nvPicPr>
          <p:cNvPr id="4" name="コンテンツ プレースホルダ 3" descr="map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298" r="-5298"/>
          <a:stretch>
            <a:fillRect/>
          </a:stretch>
        </p:blipFill>
        <p:spPr>
          <a:xfrm>
            <a:off x="-457200" y="1189038"/>
            <a:ext cx="10169371" cy="5592762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49378" y="752564"/>
            <a:ext cx="271099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en-US" altLang="ja-JP" sz="2400" dirty="0" smtClean="0"/>
              <a:t> Dark matter </a:t>
            </a:r>
          </a:p>
          <a:p>
            <a:pPr>
              <a:buFont typeface="Arial"/>
              <a:buChar char="•"/>
            </a:pPr>
            <a:r>
              <a:rPr lang="en-US" altLang="ja-JP" sz="2400" dirty="0" smtClean="0"/>
              <a:t> Baryon asymmetry</a:t>
            </a:r>
          </a:p>
          <a:p>
            <a:pPr>
              <a:buFont typeface="Arial"/>
              <a:buChar char="•"/>
            </a:pPr>
            <a:r>
              <a:rPr kumimoji="1" lang="en-US" altLang="ja-JP" sz="2400" dirty="0" smtClean="0"/>
              <a:t> (Inflation)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1000" y="5943600"/>
            <a:ext cx="2379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534D9D"/>
                </a:solidFill>
              </a:rPr>
              <a:t>Standard Model</a:t>
            </a:r>
          </a:p>
          <a:p>
            <a:r>
              <a:rPr lang="en-US" altLang="ja-JP" sz="2400" dirty="0" smtClean="0">
                <a:solidFill>
                  <a:srgbClr val="534D9D"/>
                </a:solidFill>
              </a:rPr>
              <a:t>(+ neutrino mass)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24600" y="4876800"/>
            <a:ext cx="19672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</a:rPr>
              <a:t>Superstring</a:t>
            </a:r>
          </a:p>
          <a:p>
            <a:endParaRPr lang="en-US" altLang="ja-JP" sz="2800" dirty="0" smtClean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96000" y="5943600"/>
            <a:ext cx="2377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altLang="ja-JP" sz="2400" dirty="0" smtClean="0">
                <a:solidFill>
                  <a:srgbClr val="E11625"/>
                </a:solidFill>
              </a:rPr>
              <a:t> </a:t>
            </a:r>
            <a:r>
              <a:rPr lang="en-US" altLang="ja-JP" sz="2400" dirty="0" err="1" smtClean="0">
                <a:solidFill>
                  <a:srgbClr val="E11625"/>
                </a:solidFill>
              </a:rPr>
              <a:t>Supersymmetry</a:t>
            </a:r>
            <a:endParaRPr lang="en-US" altLang="ja-JP" sz="2400" dirty="0" smtClean="0">
              <a:solidFill>
                <a:srgbClr val="E11625"/>
              </a:solidFill>
            </a:endParaRPr>
          </a:p>
          <a:p>
            <a:pPr>
              <a:buFont typeface="Arial"/>
              <a:buChar char="•"/>
            </a:pPr>
            <a:r>
              <a:rPr lang="en-US" altLang="ja-JP" sz="2400" dirty="0" smtClean="0">
                <a:solidFill>
                  <a:srgbClr val="E11625"/>
                </a:solidFill>
              </a:rPr>
              <a:t> Extra-dimension</a:t>
            </a:r>
            <a:endParaRPr kumimoji="1" lang="ja-JP" altLang="en-US" sz="2400" dirty="0">
              <a:solidFill>
                <a:srgbClr val="E11625"/>
              </a:solidFill>
            </a:endParaRPr>
          </a:p>
        </p:txBody>
      </p:sp>
      <p:grpSp>
        <p:nvGrpSpPr>
          <p:cNvPr id="15" name="図形グループ 14"/>
          <p:cNvGrpSpPr/>
          <p:nvPr/>
        </p:nvGrpSpPr>
        <p:grpSpPr>
          <a:xfrm>
            <a:off x="1447800" y="3437454"/>
            <a:ext cx="3381111" cy="1134546"/>
            <a:chOff x="1447800" y="3437454"/>
            <a:chExt cx="3381111" cy="1134546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1447800" y="3494782"/>
              <a:ext cx="330491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 smtClean="0">
                  <a:solidFill>
                    <a:srgbClr val="FF0000"/>
                  </a:solidFill>
                </a:rPr>
                <a:t>Something at </a:t>
              </a:r>
              <a:r>
                <a:rPr lang="en-US" altLang="ja-JP" sz="3200" b="1" dirty="0" err="1" smtClean="0">
                  <a:solidFill>
                    <a:srgbClr val="FF0000"/>
                  </a:solidFill>
                </a:rPr>
                <a:t>TeVs</a:t>
              </a:r>
              <a:r>
                <a:rPr lang="en-US" altLang="ja-JP" sz="3200" b="1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altLang="ja-JP" sz="3200" b="1" dirty="0" smtClean="0">
                  <a:solidFill>
                    <a:srgbClr val="FF0000"/>
                  </a:solidFill>
                </a:rPr>
                <a:t>   for </a:t>
              </a:r>
              <a:r>
                <a:rPr lang="en-US" altLang="ja-JP" sz="3200" b="1" dirty="0">
                  <a:solidFill>
                    <a:srgbClr val="FF0000"/>
                  </a:solidFill>
                </a:rPr>
                <a:t>n</a:t>
              </a:r>
              <a:r>
                <a:rPr lang="en-US" altLang="ja-JP" sz="3200" b="1" dirty="0" smtClean="0">
                  <a:solidFill>
                    <a:srgbClr val="FF0000"/>
                  </a:solidFill>
                </a:rPr>
                <a:t>aturalness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524000" y="3437454"/>
              <a:ext cx="330491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 smtClean="0">
                  <a:solidFill>
                    <a:schemeClr val="bg1"/>
                  </a:solidFill>
                </a:rPr>
                <a:t>Something at </a:t>
              </a:r>
              <a:r>
                <a:rPr lang="en-US" altLang="ja-JP" sz="3200" b="1" dirty="0" err="1" smtClean="0">
                  <a:solidFill>
                    <a:schemeClr val="bg1"/>
                  </a:solidFill>
                </a:rPr>
                <a:t>TeVs</a:t>
              </a:r>
              <a:r>
                <a:rPr lang="en-US" altLang="ja-JP" sz="3200" b="1" dirty="0" smtClean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US" altLang="ja-JP" sz="3200" b="1" dirty="0" smtClean="0">
                  <a:solidFill>
                    <a:schemeClr val="bg1"/>
                  </a:solidFill>
                </a:rPr>
                <a:t>   for </a:t>
              </a:r>
              <a:r>
                <a:rPr lang="en-US" altLang="ja-JP" sz="3200" b="1" dirty="0">
                  <a:solidFill>
                    <a:schemeClr val="bg1"/>
                  </a:solidFill>
                </a:rPr>
                <a:t>n</a:t>
              </a:r>
              <a:r>
                <a:rPr lang="en-US" altLang="ja-JP" sz="3200" b="1" dirty="0" smtClean="0">
                  <a:solidFill>
                    <a:schemeClr val="bg1"/>
                  </a:solidFill>
                </a:rPr>
                <a:t>aturalness</a:t>
              </a:r>
              <a:endParaRPr kumimoji="1" lang="ja-JP" alt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角丸四角形 4"/>
          <p:cNvSpPr>
            <a:spLocks noChangeArrowheads="1"/>
          </p:cNvSpPr>
          <p:nvPr/>
        </p:nvSpPr>
        <p:spPr bwMode="auto">
          <a:xfrm>
            <a:off x="4419600" y="1189038"/>
            <a:ext cx="4495800" cy="838200"/>
          </a:xfrm>
          <a:prstGeom prst="roundRect">
            <a:avLst>
              <a:gd name="adj" fmla="val 16667"/>
            </a:avLst>
          </a:prstGeom>
          <a:solidFill>
            <a:srgbClr val="BDE0E3"/>
          </a:solidFill>
          <a:ln w="38100">
            <a:solidFill>
              <a:srgbClr val="AD180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buFontTx/>
              <a:buNone/>
              <a:defRPr/>
            </a:pPr>
            <a:r>
              <a:rPr lang="en-US" altLang="ja-JP" sz="3600" b="1" dirty="0" smtClean="0">
                <a:solidFill>
                  <a:srgbClr val="AD180A"/>
                </a:solidFill>
              </a:rPr>
              <a:t>What we know ?</a:t>
            </a:r>
            <a:endParaRPr lang="en-US" altLang="ja-JP" sz="3600" b="1" dirty="0">
              <a:solidFill>
                <a:srgbClr val="AD180A"/>
              </a:solidFill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4038600" y="914400"/>
            <a:ext cx="4876800" cy="4267200"/>
          </a:xfrm>
          <a:prstGeom prst="wedgeRoundRectCallout">
            <a:avLst>
              <a:gd name="adj1" fmla="val -72049"/>
              <a:gd name="adj2" fmla="val 28179"/>
              <a:gd name="adj3" fmla="val 16667"/>
            </a:avLst>
          </a:prstGeom>
          <a:solidFill>
            <a:srgbClr val="BDE0E3"/>
          </a:solidFill>
          <a:ln w="38100" cmpd="sng">
            <a:solidFill>
              <a:srgbClr val="E116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spcAft>
                <a:spcPts val="1800"/>
              </a:spcAft>
              <a:defRPr/>
            </a:pPr>
            <a:r>
              <a:rPr lang="en-US" altLang="ja-JP" sz="2800" b="1" dirty="0" smtClean="0">
                <a:solidFill>
                  <a:srgbClr val="AD180A"/>
                </a:solidFill>
              </a:rPr>
              <a:t>Beyond the SM at </a:t>
            </a:r>
            <a:r>
              <a:rPr lang="en-US" altLang="ja-JP" sz="2800" b="1" dirty="0" err="1" smtClean="0">
                <a:solidFill>
                  <a:srgbClr val="AD180A"/>
                </a:solidFill>
              </a:rPr>
              <a:t>TeVs</a:t>
            </a:r>
            <a:endParaRPr lang="en-US" altLang="ja-JP" sz="2800" b="1" dirty="0" smtClean="0">
              <a:solidFill>
                <a:srgbClr val="AD180A"/>
              </a:solidFill>
            </a:endParaRPr>
          </a:p>
          <a:p>
            <a:pPr marL="342900" indent="-342900" algn="ctr">
              <a:buFont typeface="Arial"/>
              <a:buChar char="•"/>
              <a:defRPr/>
            </a:pPr>
            <a:r>
              <a:rPr lang="en-US" altLang="ja-JP" sz="2800" dirty="0" smtClean="0">
                <a:solidFill>
                  <a:srgbClr val="AD180A"/>
                </a:solidFill>
              </a:rPr>
              <a:t> New symmetries</a:t>
            </a:r>
          </a:p>
          <a:p>
            <a:pPr marL="514350" indent="-514350" algn="ctr">
              <a:buFont typeface="Arial"/>
              <a:buChar char="•"/>
              <a:defRPr/>
            </a:pPr>
            <a:r>
              <a:rPr lang="en-US" altLang="ja-JP" sz="2800" dirty="0" smtClean="0">
                <a:solidFill>
                  <a:srgbClr val="AD180A"/>
                </a:solidFill>
              </a:rPr>
              <a:t> New particles</a:t>
            </a:r>
          </a:p>
          <a:p>
            <a:pPr marL="514350" indent="-514350" algn="ctr">
              <a:buFont typeface="Arial"/>
              <a:buChar char="•"/>
              <a:defRPr/>
            </a:pPr>
            <a:r>
              <a:rPr lang="en-US" altLang="ja-JP" sz="2800" dirty="0" smtClean="0">
                <a:solidFill>
                  <a:srgbClr val="AD180A"/>
                </a:solidFill>
              </a:rPr>
              <a:t> New interactions </a:t>
            </a:r>
          </a:p>
          <a:p>
            <a:pPr marL="514350" indent="-514350" algn="ctr">
              <a:buFont typeface="Arial"/>
              <a:buChar char="•"/>
              <a:defRPr/>
            </a:pPr>
            <a:r>
              <a:rPr lang="en-US" altLang="ja-JP" sz="2800" dirty="0" smtClean="0">
                <a:solidFill>
                  <a:srgbClr val="AD180A"/>
                </a:solidFill>
              </a:rPr>
              <a:t>new flavor structure  </a:t>
            </a:r>
            <a:endParaRPr lang="en-US" altLang="ja-JP" sz="2800" dirty="0">
              <a:solidFill>
                <a:srgbClr val="AD180A"/>
              </a:solidFill>
            </a:endParaRPr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6624-E892-4942-B5A8-C5A6C389103A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b="1" dirty="0" smtClean="0">
                <a:solidFill>
                  <a:srgbClr val="AD180A"/>
                </a:solidFill>
              </a:rPr>
              <a:t>Exploration of TEV-scale Physics without Map</a:t>
            </a:r>
            <a:endParaRPr lang="ja-JP" altLang="en-US" sz="3200" b="1" dirty="0"/>
          </a:p>
        </p:txBody>
      </p:sp>
      <p:pic>
        <p:nvPicPr>
          <p:cNvPr id="4" name="コンテンツ プレースホルダ 3" descr="map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298" r="-5298"/>
          <a:stretch>
            <a:fillRect/>
          </a:stretch>
        </p:blipFill>
        <p:spPr>
          <a:xfrm>
            <a:off x="-457200" y="1189038"/>
            <a:ext cx="10169371" cy="5592762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49378" y="752564"/>
            <a:ext cx="271099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en-US" altLang="ja-JP" sz="2400" dirty="0" smtClean="0"/>
              <a:t> Dark matter </a:t>
            </a:r>
          </a:p>
          <a:p>
            <a:pPr>
              <a:buFont typeface="Arial"/>
              <a:buChar char="•"/>
            </a:pPr>
            <a:r>
              <a:rPr lang="en-US" altLang="ja-JP" sz="2400" dirty="0" smtClean="0"/>
              <a:t> Baryon asymmetry</a:t>
            </a:r>
          </a:p>
          <a:p>
            <a:pPr>
              <a:buFont typeface="Arial"/>
              <a:buChar char="•"/>
            </a:pPr>
            <a:r>
              <a:rPr kumimoji="1" lang="en-US" altLang="ja-JP" sz="2400" dirty="0" smtClean="0"/>
              <a:t> (Inflation)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1000" y="5943600"/>
            <a:ext cx="2379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534D9D"/>
                </a:solidFill>
              </a:rPr>
              <a:t>Standard Model</a:t>
            </a:r>
          </a:p>
          <a:p>
            <a:r>
              <a:rPr lang="en-US" altLang="ja-JP" sz="2400" dirty="0" smtClean="0">
                <a:solidFill>
                  <a:srgbClr val="534D9D"/>
                </a:solidFill>
              </a:rPr>
              <a:t>(+ neutrino mass)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24600" y="4876800"/>
            <a:ext cx="19672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</a:rPr>
              <a:t>Superstring</a:t>
            </a:r>
          </a:p>
          <a:p>
            <a:endParaRPr lang="en-US" altLang="ja-JP" sz="2800" dirty="0" smtClean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96000" y="5943600"/>
            <a:ext cx="2377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altLang="ja-JP" sz="2400" dirty="0" smtClean="0">
                <a:solidFill>
                  <a:srgbClr val="E11625"/>
                </a:solidFill>
              </a:rPr>
              <a:t> </a:t>
            </a:r>
            <a:r>
              <a:rPr lang="en-US" altLang="ja-JP" sz="2400" dirty="0" err="1" smtClean="0">
                <a:solidFill>
                  <a:srgbClr val="E11625"/>
                </a:solidFill>
              </a:rPr>
              <a:t>Supersymmetry</a:t>
            </a:r>
            <a:endParaRPr lang="en-US" altLang="ja-JP" sz="2400" dirty="0" smtClean="0">
              <a:solidFill>
                <a:srgbClr val="E11625"/>
              </a:solidFill>
            </a:endParaRPr>
          </a:p>
          <a:p>
            <a:pPr>
              <a:buFont typeface="Arial"/>
              <a:buChar char="•"/>
            </a:pPr>
            <a:r>
              <a:rPr lang="en-US" altLang="ja-JP" sz="2400" dirty="0" smtClean="0">
                <a:solidFill>
                  <a:srgbClr val="E11625"/>
                </a:solidFill>
              </a:rPr>
              <a:t> Extra-dimension</a:t>
            </a:r>
            <a:endParaRPr kumimoji="1" lang="ja-JP" altLang="en-US" sz="2400" dirty="0">
              <a:solidFill>
                <a:srgbClr val="E11625"/>
              </a:solidFill>
            </a:endParaRPr>
          </a:p>
        </p:txBody>
      </p:sp>
      <p:grpSp>
        <p:nvGrpSpPr>
          <p:cNvPr id="3" name="図形グループ 14"/>
          <p:cNvGrpSpPr/>
          <p:nvPr/>
        </p:nvGrpSpPr>
        <p:grpSpPr>
          <a:xfrm>
            <a:off x="1447800" y="3437454"/>
            <a:ext cx="3381111" cy="1134546"/>
            <a:chOff x="1447800" y="3437454"/>
            <a:chExt cx="3381111" cy="1134546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1447800" y="3494782"/>
              <a:ext cx="330491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 smtClean="0">
                  <a:solidFill>
                    <a:srgbClr val="FF0000"/>
                  </a:solidFill>
                </a:rPr>
                <a:t>Something at </a:t>
              </a:r>
              <a:r>
                <a:rPr lang="en-US" altLang="ja-JP" sz="3200" b="1" dirty="0" err="1" smtClean="0">
                  <a:solidFill>
                    <a:srgbClr val="FF0000"/>
                  </a:solidFill>
                </a:rPr>
                <a:t>TeVs</a:t>
              </a:r>
              <a:r>
                <a:rPr lang="en-US" altLang="ja-JP" sz="3200" b="1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altLang="ja-JP" sz="3200" b="1" dirty="0" smtClean="0">
                  <a:solidFill>
                    <a:srgbClr val="FF0000"/>
                  </a:solidFill>
                </a:rPr>
                <a:t>   for </a:t>
              </a:r>
              <a:r>
                <a:rPr lang="en-US" altLang="ja-JP" sz="3200" b="1" dirty="0">
                  <a:solidFill>
                    <a:srgbClr val="FF0000"/>
                  </a:solidFill>
                </a:rPr>
                <a:t>n</a:t>
              </a:r>
              <a:r>
                <a:rPr lang="en-US" altLang="ja-JP" sz="3200" b="1" dirty="0" smtClean="0">
                  <a:solidFill>
                    <a:srgbClr val="FF0000"/>
                  </a:solidFill>
                </a:rPr>
                <a:t>aturalness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524000" y="3437454"/>
              <a:ext cx="330491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 smtClean="0">
                  <a:solidFill>
                    <a:schemeClr val="bg1"/>
                  </a:solidFill>
                </a:rPr>
                <a:t>Something at </a:t>
              </a:r>
              <a:r>
                <a:rPr lang="en-US" altLang="ja-JP" sz="3200" b="1" dirty="0" err="1" smtClean="0">
                  <a:solidFill>
                    <a:schemeClr val="bg1"/>
                  </a:solidFill>
                </a:rPr>
                <a:t>TeVs</a:t>
              </a:r>
              <a:r>
                <a:rPr lang="en-US" altLang="ja-JP" sz="3200" b="1" dirty="0" smtClean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US" altLang="ja-JP" sz="3200" b="1" dirty="0" smtClean="0">
                  <a:solidFill>
                    <a:schemeClr val="bg1"/>
                  </a:solidFill>
                </a:rPr>
                <a:t>   for </a:t>
              </a:r>
              <a:r>
                <a:rPr lang="en-US" altLang="ja-JP" sz="3200" b="1" dirty="0">
                  <a:solidFill>
                    <a:schemeClr val="bg1"/>
                  </a:solidFill>
                </a:rPr>
                <a:t>n</a:t>
              </a:r>
              <a:r>
                <a:rPr lang="en-US" altLang="ja-JP" sz="3200" b="1" dirty="0" smtClean="0">
                  <a:solidFill>
                    <a:schemeClr val="bg1"/>
                  </a:solidFill>
                </a:rPr>
                <a:t>aturalness</a:t>
              </a:r>
              <a:endParaRPr kumimoji="1" lang="ja-JP" alt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図形グループ 35"/>
          <p:cNvGrpSpPr/>
          <p:nvPr/>
        </p:nvGrpSpPr>
        <p:grpSpPr>
          <a:xfrm>
            <a:off x="914400" y="1394619"/>
            <a:ext cx="7543800" cy="4548981"/>
            <a:chOff x="73453" y="1189037"/>
            <a:chExt cx="7241747" cy="4548981"/>
          </a:xfrm>
        </p:grpSpPr>
        <p:sp>
          <p:nvSpPr>
            <p:cNvPr id="37" name="角丸四角形 4"/>
            <p:cNvSpPr>
              <a:spLocks noChangeArrowheads="1"/>
            </p:cNvSpPr>
            <p:nvPr/>
          </p:nvSpPr>
          <p:spPr bwMode="auto">
            <a:xfrm>
              <a:off x="196337" y="1189037"/>
              <a:ext cx="6621502" cy="4548981"/>
            </a:xfrm>
            <a:prstGeom prst="roundRect">
              <a:avLst>
                <a:gd name="adj" fmla="val 16667"/>
              </a:avLst>
            </a:prstGeom>
            <a:solidFill>
              <a:srgbClr val="BDE0E3"/>
            </a:solidFill>
            <a:ln w="38100">
              <a:solidFill>
                <a:srgbClr val="AD180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buFont typeface="Arial"/>
                <a:buChar char="•"/>
                <a:defRPr/>
              </a:pPr>
              <a:endParaRPr lang="en-US" altLang="ja-JP" sz="3600" b="1" smtClean="0">
                <a:solidFill>
                  <a:srgbClr val="AD180A"/>
                </a:solidFill>
              </a:endParaRPr>
            </a:p>
            <a:p>
              <a:pPr algn="ctr">
                <a:buFont typeface="Arial"/>
                <a:buChar char="•"/>
                <a:defRPr/>
              </a:pPr>
              <a:endParaRPr lang="en-US" altLang="ja-JP" sz="3600" b="1" dirty="0" smtClean="0">
                <a:solidFill>
                  <a:srgbClr val="AD180A"/>
                </a:solidFill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1971094" y="1189038"/>
              <a:ext cx="2862511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ja-JP" sz="3200" b="1" dirty="0">
                  <a:solidFill>
                    <a:srgbClr val="AD180A"/>
                  </a:solidFill>
                </a:rPr>
                <a:t>How to</a:t>
              </a:r>
              <a:r>
                <a:rPr lang="en-US" altLang="ja-JP" sz="3200" b="1" dirty="0" smtClean="0">
                  <a:solidFill>
                    <a:srgbClr val="AD180A"/>
                  </a:solidFill>
                </a:rPr>
                <a:t> Explore</a:t>
              </a:r>
              <a:r>
                <a:rPr lang="en-US" altLang="ja-JP" sz="3200" b="1" dirty="0">
                  <a:solidFill>
                    <a:srgbClr val="AD180A"/>
                  </a:solidFill>
                </a:rPr>
                <a:t>?</a:t>
              </a: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445012" y="1773814"/>
              <a:ext cx="30839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b="1" dirty="0" smtClean="0">
                  <a:solidFill>
                    <a:srgbClr val="AD180A"/>
                  </a:solidFill>
                </a:rPr>
                <a:t>High-energy frontier</a:t>
              </a:r>
              <a:endParaRPr lang="ja-JP" altLang="en-US" sz="2800" dirty="0">
                <a:solidFill>
                  <a:srgbClr val="AD180A"/>
                </a:solidFill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76200" y="3352800"/>
              <a:ext cx="6248400" cy="120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buFont typeface="Arial"/>
                <a:buChar char="•"/>
                <a:defRPr/>
              </a:pPr>
              <a:r>
                <a:rPr lang="en-US" altLang="ja-JP" sz="2400" dirty="0" smtClean="0">
                  <a:solidFill>
                    <a:srgbClr val="000000"/>
                  </a:solidFill>
                </a:rPr>
                <a:t> </a:t>
              </a:r>
              <a:r>
                <a:rPr lang="en-US" altLang="ja-JP" sz="2400" dirty="0" smtClean="0">
                  <a:solidFill>
                    <a:srgbClr val="AD180A"/>
                  </a:solidFill>
                </a:rPr>
                <a:t>Lepton-flavor violation (LFV)</a:t>
              </a:r>
            </a:p>
            <a:p>
              <a:pPr lvl="1">
                <a:buFont typeface="Arial"/>
                <a:buChar char="•"/>
                <a:defRPr/>
              </a:pPr>
              <a:r>
                <a:rPr lang="en-US" altLang="ja-JP" sz="2400" dirty="0" smtClean="0">
                  <a:solidFill>
                    <a:srgbClr val="000000"/>
                  </a:solidFill>
                </a:rPr>
                <a:t> B/D/K mesons</a:t>
              </a:r>
            </a:p>
            <a:p>
              <a:pPr lvl="1">
                <a:buFont typeface="Arial"/>
                <a:buChar char="•"/>
                <a:defRPr/>
              </a:pPr>
              <a:r>
                <a:rPr lang="en-US" altLang="ja-JP" sz="2400" dirty="0" smtClean="0">
                  <a:solidFill>
                    <a:srgbClr val="000000"/>
                  </a:solidFill>
                </a:rPr>
                <a:t> </a:t>
              </a:r>
              <a:r>
                <a:rPr lang="en-US" altLang="ja-JP" sz="2400" dirty="0" err="1" smtClean="0">
                  <a:solidFill>
                    <a:srgbClr val="000000"/>
                  </a:solidFill>
                </a:rPr>
                <a:t>EDMs</a:t>
              </a:r>
              <a:endParaRPr lang="en-US" altLang="ja-JP" sz="2400" dirty="0">
                <a:solidFill>
                  <a:srgbClr val="000000"/>
                </a:solidFill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3453" y="2217003"/>
              <a:ext cx="667094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defRPr/>
              </a:pPr>
              <a:r>
                <a:rPr lang="en-US" altLang="ja-JP" sz="2400" dirty="0" smtClean="0">
                  <a:solidFill>
                    <a:srgbClr val="000000"/>
                  </a:solidFill>
                </a:rPr>
                <a:t>LHC </a:t>
              </a:r>
              <a:r>
                <a:rPr lang="en-US" altLang="ja-JP" sz="2400" dirty="0">
                  <a:solidFill>
                    <a:srgbClr val="000000"/>
                  </a:solidFill>
                </a:rPr>
                <a:t>( </a:t>
              </a:r>
              <a:r>
                <a:rPr lang="en-US" altLang="ja-JP" sz="2400" dirty="0" err="1">
                  <a:solidFill>
                    <a:srgbClr val="000000"/>
                  </a:solidFill>
                </a:rPr>
                <a:t>sqrt(s</a:t>
              </a:r>
              <a:r>
                <a:rPr lang="en-US" altLang="ja-JP" sz="2400" dirty="0">
                  <a:solidFill>
                    <a:srgbClr val="000000"/>
                  </a:solidFill>
                </a:rPr>
                <a:t>)=14TeV </a:t>
              </a:r>
              <a:r>
                <a:rPr lang="en-US" altLang="ja-JP" sz="2400" dirty="0" smtClean="0">
                  <a:solidFill>
                    <a:srgbClr val="000000"/>
                  </a:solidFill>
                </a:rPr>
                <a:t>)</a:t>
              </a:r>
            </a:p>
            <a:p>
              <a:pPr lvl="1">
                <a:defRPr/>
              </a:pPr>
              <a:r>
                <a:rPr lang="en-US" altLang="ja-JP" sz="2400" dirty="0" smtClean="0">
                  <a:solidFill>
                    <a:srgbClr val="000000"/>
                  </a:solidFill>
                </a:rPr>
                <a:t>Studies of  gross structure at </a:t>
              </a:r>
              <a:r>
                <a:rPr lang="en-US" altLang="ja-JP" sz="2400" dirty="0" err="1" smtClean="0">
                  <a:solidFill>
                    <a:srgbClr val="000000"/>
                  </a:solidFill>
                </a:rPr>
                <a:t>TeV</a:t>
              </a:r>
              <a:r>
                <a:rPr lang="en-US" altLang="ja-JP" sz="2400" dirty="0" smtClean="0">
                  <a:solidFill>
                    <a:srgbClr val="000000"/>
                  </a:solidFill>
                </a:rPr>
                <a:t>-scale physics  </a:t>
              </a:r>
              <a:endParaRPr lang="en-US" altLang="ja-JP" sz="2400" dirty="0">
                <a:solidFill>
                  <a:srgbClr val="000000"/>
                </a:solidFill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469136" y="2981980"/>
              <a:ext cx="3353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b="1" dirty="0" smtClean="0">
                  <a:solidFill>
                    <a:srgbClr val="AD180A"/>
                  </a:solidFill>
                </a:rPr>
                <a:t>High-intensity frontier</a:t>
              </a:r>
              <a:endParaRPr lang="ja-JP" altLang="en-US" sz="2800" dirty="0">
                <a:solidFill>
                  <a:srgbClr val="AD180A"/>
                </a:solidFill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76200" y="4495800"/>
              <a:ext cx="7239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defRPr/>
              </a:pPr>
              <a:r>
                <a:rPr lang="en-US" altLang="ja-JP" sz="2400" dirty="0" smtClean="0">
                  <a:solidFill>
                    <a:srgbClr val="000000"/>
                  </a:solidFill>
                </a:rPr>
                <a:t>SM contributions are well-controlled.</a:t>
              </a:r>
            </a:p>
            <a:p>
              <a:pPr lvl="1">
                <a:defRPr/>
              </a:pPr>
              <a:r>
                <a:rPr lang="en-US" altLang="ja-JP" sz="2400" dirty="0" smtClean="0">
                  <a:solidFill>
                    <a:srgbClr val="000000"/>
                  </a:solidFill>
                </a:rPr>
                <a:t>Hidden symmetries and interactions are searched.  </a:t>
              </a:r>
              <a:endParaRPr lang="en-US" altLang="ja-JP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スライド番号プレースホル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6624-E892-4942-B5A8-C5A6C389103A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b="1" dirty="0" smtClean="0">
                <a:solidFill>
                  <a:srgbClr val="AD180A"/>
                </a:solidFill>
              </a:rPr>
              <a:t>Exploration of TEV-scale Physics without Map</a:t>
            </a:r>
            <a:endParaRPr lang="ja-JP" altLang="en-US" sz="3200" b="1" dirty="0"/>
          </a:p>
        </p:txBody>
      </p:sp>
      <p:pic>
        <p:nvPicPr>
          <p:cNvPr id="4" name="コンテンツ プレースホルダ 3" descr="map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298" r="-5298"/>
          <a:stretch>
            <a:fillRect/>
          </a:stretch>
        </p:blipFill>
        <p:spPr>
          <a:xfrm>
            <a:off x="-457200" y="1189038"/>
            <a:ext cx="10169371" cy="5592762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49378" y="752564"/>
            <a:ext cx="271099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en-US" altLang="ja-JP" sz="2400" dirty="0" smtClean="0"/>
              <a:t> Dark matter </a:t>
            </a:r>
          </a:p>
          <a:p>
            <a:pPr>
              <a:buFont typeface="Arial"/>
              <a:buChar char="•"/>
            </a:pPr>
            <a:r>
              <a:rPr lang="en-US" altLang="ja-JP" sz="2400" dirty="0" smtClean="0"/>
              <a:t> Baryon asymmetry</a:t>
            </a:r>
          </a:p>
          <a:p>
            <a:pPr>
              <a:buFont typeface="Arial"/>
              <a:buChar char="•"/>
            </a:pPr>
            <a:r>
              <a:rPr kumimoji="1" lang="en-US" altLang="ja-JP" sz="2400" dirty="0" smtClean="0"/>
              <a:t> (Inflation)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1000" y="5943600"/>
            <a:ext cx="2379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534D9D"/>
                </a:solidFill>
              </a:rPr>
              <a:t>Standard Model</a:t>
            </a:r>
          </a:p>
          <a:p>
            <a:r>
              <a:rPr lang="en-US" altLang="ja-JP" sz="2400" dirty="0" smtClean="0">
                <a:solidFill>
                  <a:srgbClr val="534D9D"/>
                </a:solidFill>
              </a:rPr>
              <a:t>(+ neutrino mass)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24600" y="4876800"/>
            <a:ext cx="19672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</a:rPr>
              <a:t>Superstring</a:t>
            </a:r>
          </a:p>
          <a:p>
            <a:endParaRPr lang="en-US" altLang="ja-JP" sz="2800" dirty="0" smtClean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96000" y="5943600"/>
            <a:ext cx="2377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altLang="ja-JP" sz="2400" dirty="0" smtClean="0">
                <a:solidFill>
                  <a:srgbClr val="E11625"/>
                </a:solidFill>
              </a:rPr>
              <a:t> </a:t>
            </a:r>
            <a:r>
              <a:rPr lang="en-US" altLang="ja-JP" sz="2400" dirty="0" err="1" smtClean="0">
                <a:solidFill>
                  <a:srgbClr val="E11625"/>
                </a:solidFill>
              </a:rPr>
              <a:t>Supersymmetry</a:t>
            </a:r>
            <a:endParaRPr lang="en-US" altLang="ja-JP" sz="2400" dirty="0" smtClean="0">
              <a:solidFill>
                <a:srgbClr val="E11625"/>
              </a:solidFill>
            </a:endParaRPr>
          </a:p>
          <a:p>
            <a:pPr>
              <a:buFont typeface="Arial"/>
              <a:buChar char="•"/>
            </a:pPr>
            <a:r>
              <a:rPr lang="en-US" altLang="ja-JP" sz="2400" dirty="0" smtClean="0">
                <a:solidFill>
                  <a:srgbClr val="E11625"/>
                </a:solidFill>
              </a:rPr>
              <a:t> Extra-dimension</a:t>
            </a:r>
            <a:endParaRPr kumimoji="1" lang="ja-JP" altLang="en-US" sz="2400" dirty="0">
              <a:solidFill>
                <a:srgbClr val="E11625"/>
              </a:solidFill>
            </a:endParaRPr>
          </a:p>
        </p:txBody>
      </p:sp>
      <p:grpSp>
        <p:nvGrpSpPr>
          <p:cNvPr id="3" name="図形グループ 14"/>
          <p:cNvGrpSpPr/>
          <p:nvPr/>
        </p:nvGrpSpPr>
        <p:grpSpPr>
          <a:xfrm>
            <a:off x="1447800" y="3437454"/>
            <a:ext cx="3381111" cy="1134546"/>
            <a:chOff x="1447800" y="3437454"/>
            <a:chExt cx="3381111" cy="1134546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1447800" y="3494782"/>
              <a:ext cx="330491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 smtClean="0">
                  <a:solidFill>
                    <a:srgbClr val="FF0000"/>
                  </a:solidFill>
                </a:rPr>
                <a:t>Something at </a:t>
              </a:r>
              <a:r>
                <a:rPr lang="en-US" altLang="ja-JP" sz="3200" b="1" dirty="0" err="1" smtClean="0">
                  <a:solidFill>
                    <a:srgbClr val="FF0000"/>
                  </a:solidFill>
                </a:rPr>
                <a:t>TeVs</a:t>
              </a:r>
              <a:r>
                <a:rPr lang="en-US" altLang="ja-JP" sz="3200" b="1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altLang="ja-JP" sz="3200" b="1" dirty="0" smtClean="0">
                  <a:solidFill>
                    <a:srgbClr val="FF0000"/>
                  </a:solidFill>
                </a:rPr>
                <a:t>   for </a:t>
              </a:r>
              <a:r>
                <a:rPr lang="en-US" altLang="ja-JP" sz="3200" b="1" dirty="0">
                  <a:solidFill>
                    <a:srgbClr val="FF0000"/>
                  </a:solidFill>
                </a:rPr>
                <a:t>n</a:t>
              </a:r>
              <a:r>
                <a:rPr lang="en-US" altLang="ja-JP" sz="3200" b="1" dirty="0" smtClean="0">
                  <a:solidFill>
                    <a:srgbClr val="FF0000"/>
                  </a:solidFill>
                </a:rPr>
                <a:t>aturalness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524000" y="3437454"/>
              <a:ext cx="330491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 smtClean="0">
                  <a:solidFill>
                    <a:schemeClr val="bg1"/>
                  </a:solidFill>
                </a:rPr>
                <a:t>Something at </a:t>
              </a:r>
              <a:r>
                <a:rPr lang="en-US" altLang="ja-JP" sz="3200" b="1" dirty="0" err="1" smtClean="0">
                  <a:solidFill>
                    <a:schemeClr val="bg1"/>
                  </a:solidFill>
                </a:rPr>
                <a:t>TeVs</a:t>
              </a:r>
              <a:r>
                <a:rPr lang="en-US" altLang="ja-JP" sz="3200" b="1" dirty="0" smtClean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US" altLang="ja-JP" sz="3200" b="1" dirty="0" smtClean="0">
                  <a:solidFill>
                    <a:schemeClr val="bg1"/>
                  </a:solidFill>
                </a:rPr>
                <a:t>   for </a:t>
              </a:r>
              <a:r>
                <a:rPr lang="en-US" altLang="ja-JP" sz="3200" b="1" dirty="0">
                  <a:solidFill>
                    <a:schemeClr val="bg1"/>
                  </a:solidFill>
                </a:rPr>
                <a:t>n</a:t>
              </a:r>
              <a:r>
                <a:rPr lang="en-US" altLang="ja-JP" sz="3200" b="1" dirty="0" smtClean="0">
                  <a:solidFill>
                    <a:schemeClr val="bg1"/>
                  </a:solidFill>
                </a:rPr>
                <a:t>aturalness</a:t>
              </a:r>
              <a:endParaRPr kumimoji="1" lang="ja-JP" alt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図形グループ 35"/>
          <p:cNvGrpSpPr/>
          <p:nvPr/>
        </p:nvGrpSpPr>
        <p:grpSpPr>
          <a:xfrm>
            <a:off x="914400" y="1394619"/>
            <a:ext cx="7543800" cy="4548981"/>
            <a:chOff x="73453" y="1189037"/>
            <a:chExt cx="7241747" cy="4548981"/>
          </a:xfrm>
        </p:grpSpPr>
        <p:sp>
          <p:nvSpPr>
            <p:cNvPr id="37" name="角丸四角形 4"/>
            <p:cNvSpPr>
              <a:spLocks noChangeArrowheads="1"/>
            </p:cNvSpPr>
            <p:nvPr/>
          </p:nvSpPr>
          <p:spPr bwMode="auto">
            <a:xfrm>
              <a:off x="196337" y="1189037"/>
              <a:ext cx="6621502" cy="4548981"/>
            </a:xfrm>
            <a:prstGeom prst="roundRect">
              <a:avLst>
                <a:gd name="adj" fmla="val 16667"/>
              </a:avLst>
            </a:prstGeom>
            <a:solidFill>
              <a:srgbClr val="BDE0E3"/>
            </a:solidFill>
            <a:ln w="38100">
              <a:solidFill>
                <a:srgbClr val="AD180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buFont typeface="Arial"/>
                <a:buChar char="•"/>
                <a:defRPr/>
              </a:pPr>
              <a:endParaRPr lang="en-US" altLang="ja-JP" sz="3600" b="1" smtClean="0">
                <a:solidFill>
                  <a:srgbClr val="AD180A"/>
                </a:solidFill>
              </a:endParaRPr>
            </a:p>
            <a:p>
              <a:pPr algn="ctr">
                <a:buFont typeface="Arial"/>
                <a:buChar char="•"/>
                <a:defRPr/>
              </a:pPr>
              <a:endParaRPr lang="en-US" altLang="ja-JP" sz="3600" b="1" dirty="0" smtClean="0">
                <a:solidFill>
                  <a:srgbClr val="AD180A"/>
                </a:solidFill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1971094" y="1189038"/>
              <a:ext cx="2862511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ja-JP" sz="3200" b="1" dirty="0">
                  <a:solidFill>
                    <a:srgbClr val="AD180A"/>
                  </a:solidFill>
                </a:rPr>
                <a:t>How to</a:t>
              </a:r>
              <a:r>
                <a:rPr lang="en-US" altLang="ja-JP" sz="3200" b="1" dirty="0" smtClean="0">
                  <a:solidFill>
                    <a:srgbClr val="AD180A"/>
                  </a:solidFill>
                </a:rPr>
                <a:t> Explore</a:t>
              </a:r>
              <a:r>
                <a:rPr lang="en-US" altLang="ja-JP" sz="3200" b="1" dirty="0">
                  <a:solidFill>
                    <a:srgbClr val="AD180A"/>
                  </a:solidFill>
                </a:rPr>
                <a:t>?</a:t>
              </a: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445012" y="1773814"/>
              <a:ext cx="30839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b="1" dirty="0" smtClean="0">
                  <a:solidFill>
                    <a:srgbClr val="AD180A"/>
                  </a:solidFill>
                </a:rPr>
                <a:t>High-energy frontier</a:t>
              </a:r>
              <a:endParaRPr lang="ja-JP" altLang="en-US" sz="2800" dirty="0">
                <a:solidFill>
                  <a:srgbClr val="AD180A"/>
                </a:solidFill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76200" y="3352800"/>
              <a:ext cx="6248400" cy="120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buFont typeface="Arial"/>
                <a:buChar char="•"/>
                <a:defRPr/>
              </a:pPr>
              <a:r>
                <a:rPr lang="en-US" altLang="ja-JP" sz="2400" dirty="0" smtClean="0">
                  <a:solidFill>
                    <a:srgbClr val="000000"/>
                  </a:solidFill>
                </a:rPr>
                <a:t> </a:t>
              </a:r>
              <a:r>
                <a:rPr lang="en-US" altLang="ja-JP" sz="2400" dirty="0" smtClean="0">
                  <a:solidFill>
                    <a:srgbClr val="AD180A"/>
                  </a:solidFill>
                </a:rPr>
                <a:t>Lepton-flavor violation (LFV)</a:t>
              </a:r>
            </a:p>
            <a:p>
              <a:pPr lvl="1">
                <a:buFont typeface="Arial"/>
                <a:buChar char="•"/>
                <a:defRPr/>
              </a:pPr>
              <a:r>
                <a:rPr lang="en-US" altLang="ja-JP" sz="2400" dirty="0" smtClean="0">
                  <a:solidFill>
                    <a:srgbClr val="000000"/>
                  </a:solidFill>
                </a:rPr>
                <a:t> B/D/K mesons</a:t>
              </a:r>
            </a:p>
            <a:p>
              <a:pPr lvl="1">
                <a:buFont typeface="Arial"/>
                <a:buChar char="•"/>
                <a:defRPr/>
              </a:pPr>
              <a:r>
                <a:rPr lang="en-US" altLang="ja-JP" sz="2400" dirty="0" smtClean="0">
                  <a:solidFill>
                    <a:srgbClr val="000000"/>
                  </a:solidFill>
                </a:rPr>
                <a:t> </a:t>
              </a:r>
              <a:r>
                <a:rPr lang="en-US" altLang="ja-JP" sz="2400" dirty="0" err="1" smtClean="0">
                  <a:solidFill>
                    <a:srgbClr val="000000"/>
                  </a:solidFill>
                </a:rPr>
                <a:t>EDMs</a:t>
              </a:r>
              <a:endParaRPr lang="en-US" altLang="ja-JP" sz="2400" dirty="0">
                <a:solidFill>
                  <a:srgbClr val="000000"/>
                </a:solidFill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73453" y="2217003"/>
              <a:ext cx="667094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defRPr/>
              </a:pPr>
              <a:r>
                <a:rPr lang="en-US" altLang="ja-JP" sz="2400" dirty="0" smtClean="0">
                  <a:solidFill>
                    <a:srgbClr val="000000"/>
                  </a:solidFill>
                </a:rPr>
                <a:t>LHC </a:t>
              </a:r>
              <a:r>
                <a:rPr lang="en-US" altLang="ja-JP" sz="2400" dirty="0">
                  <a:solidFill>
                    <a:srgbClr val="000000"/>
                  </a:solidFill>
                </a:rPr>
                <a:t>( </a:t>
              </a:r>
              <a:r>
                <a:rPr lang="en-US" altLang="ja-JP" sz="2400" dirty="0" err="1">
                  <a:solidFill>
                    <a:srgbClr val="000000"/>
                  </a:solidFill>
                </a:rPr>
                <a:t>sqrt(s</a:t>
              </a:r>
              <a:r>
                <a:rPr lang="en-US" altLang="ja-JP" sz="2400" dirty="0">
                  <a:solidFill>
                    <a:srgbClr val="000000"/>
                  </a:solidFill>
                </a:rPr>
                <a:t>)=14TeV </a:t>
              </a:r>
              <a:r>
                <a:rPr lang="en-US" altLang="ja-JP" sz="2400" dirty="0" smtClean="0">
                  <a:solidFill>
                    <a:srgbClr val="000000"/>
                  </a:solidFill>
                </a:rPr>
                <a:t>)</a:t>
              </a:r>
            </a:p>
            <a:p>
              <a:pPr lvl="1">
                <a:defRPr/>
              </a:pPr>
              <a:r>
                <a:rPr lang="en-US" altLang="ja-JP" sz="2400" dirty="0" smtClean="0">
                  <a:solidFill>
                    <a:srgbClr val="000000"/>
                  </a:solidFill>
                </a:rPr>
                <a:t>Studies of  gross structure at </a:t>
              </a:r>
              <a:r>
                <a:rPr lang="en-US" altLang="ja-JP" sz="2400" dirty="0" err="1" smtClean="0">
                  <a:solidFill>
                    <a:srgbClr val="000000"/>
                  </a:solidFill>
                </a:rPr>
                <a:t>TeV</a:t>
              </a:r>
              <a:r>
                <a:rPr lang="en-US" altLang="ja-JP" sz="2400" dirty="0" smtClean="0">
                  <a:solidFill>
                    <a:srgbClr val="000000"/>
                  </a:solidFill>
                </a:rPr>
                <a:t>-scale physics  </a:t>
              </a:r>
              <a:endParaRPr lang="en-US" altLang="ja-JP" sz="2400" dirty="0">
                <a:solidFill>
                  <a:srgbClr val="000000"/>
                </a:solidFill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469136" y="2981980"/>
              <a:ext cx="3353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b="1" dirty="0" smtClean="0">
                  <a:solidFill>
                    <a:srgbClr val="AD180A"/>
                  </a:solidFill>
                </a:rPr>
                <a:t>High-intensity frontier</a:t>
              </a:r>
              <a:endParaRPr lang="ja-JP" altLang="en-US" sz="2800" dirty="0">
                <a:solidFill>
                  <a:srgbClr val="AD180A"/>
                </a:solidFill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76200" y="4495800"/>
              <a:ext cx="7239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defRPr/>
              </a:pPr>
              <a:r>
                <a:rPr lang="en-US" altLang="ja-JP" sz="2400" dirty="0" smtClean="0">
                  <a:solidFill>
                    <a:srgbClr val="000000"/>
                  </a:solidFill>
                </a:rPr>
                <a:t>SM contributions are well-controlled.</a:t>
              </a:r>
            </a:p>
            <a:p>
              <a:pPr lvl="1">
                <a:defRPr/>
              </a:pPr>
              <a:r>
                <a:rPr lang="en-US" altLang="ja-JP" sz="2400" dirty="0" smtClean="0">
                  <a:solidFill>
                    <a:srgbClr val="000000"/>
                  </a:solidFill>
                </a:rPr>
                <a:t>Hidden symmetries and interactions are searched.  </a:t>
              </a:r>
              <a:endParaRPr lang="en-US" altLang="ja-JP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図形グループ 51"/>
          <p:cNvGrpSpPr/>
          <p:nvPr/>
        </p:nvGrpSpPr>
        <p:grpSpPr>
          <a:xfrm>
            <a:off x="838200" y="1394619"/>
            <a:ext cx="7086601" cy="4713256"/>
            <a:chOff x="14986" y="1189037"/>
            <a:chExt cx="6802853" cy="4713256"/>
          </a:xfrm>
        </p:grpSpPr>
        <p:sp>
          <p:nvSpPr>
            <p:cNvPr id="53" name="角丸四角形 52"/>
            <p:cNvSpPr>
              <a:spLocks noChangeArrowheads="1"/>
            </p:cNvSpPr>
            <p:nvPr/>
          </p:nvSpPr>
          <p:spPr bwMode="auto">
            <a:xfrm>
              <a:off x="196337" y="1189037"/>
              <a:ext cx="6621502" cy="4548981"/>
            </a:xfrm>
            <a:prstGeom prst="roundRect">
              <a:avLst>
                <a:gd name="adj" fmla="val 16667"/>
              </a:avLst>
            </a:prstGeom>
            <a:solidFill>
              <a:srgbClr val="BDE0E3"/>
            </a:solidFill>
            <a:ln w="38100">
              <a:solidFill>
                <a:srgbClr val="AD180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buFont typeface="Arial"/>
                <a:buChar char="•"/>
                <a:defRPr/>
              </a:pPr>
              <a:endParaRPr lang="en-US" altLang="ja-JP" sz="3600" b="1" smtClean="0">
                <a:solidFill>
                  <a:srgbClr val="AD180A"/>
                </a:solidFill>
              </a:endParaRPr>
            </a:p>
            <a:p>
              <a:pPr algn="ctr">
                <a:buFont typeface="Arial"/>
                <a:buChar char="•"/>
                <a:defRPr/>
              </a:pPr>
              <a:endParaRPr lang="en-US" altLang="ja-JP" sz="3600" b="1" dirty="0" smtClean="0">
                <a:solidFill>
                  <a:srgbClr val="AD180A"/>
                </a:solidFill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196336" y="1189037"/>
              <a:ext cx="6621502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3200" b="1" dirty="0" smtClean="0">
                  <a:solidFill>
                    <a:srgbClr val="AD180A"/>
                  </a:solidFill>
                </a:rPr>
                <a:t>Lepton-Flavor Violation is Unique. </a:t>
              </a:r>
              <a:endParaRPr lang="en-US" altLang="ja-JP" sz="3200" b="1" dirty="0">
                <a:solidFill>
                  <a:srgbClr val="AD180A"/>
                </a:solidFill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445012" y="1773814"/>
              <a:ext cx="1772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ja-JP" altLang="en-US" sz="2800" dirty="0"/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14986" y="1747310"/>
              <a:ext cx="6802557" cy="41549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buFont typeface="Arial"/>
                <a:buChar char="•"/>
                <a:defRPr/>
              </a:pPr>
              <a:r>
                <a:rPr lang="en-US" altLang="ja-JP" sz="2400" dirty="0" smtClean="0">
                  <a:solidFill>
                    <a:srgbClr val="000000"/>
                  </a:solidFill>
                </a:rPr>
                <a:t> While lepton-flavor is not exact in nature, charged </a:t>
              </a:r>
              <a:r>
                <a:rPr lang="en-US" altLang="ja-JP" sz="2400" dirty="0">
                  <a:solidFill>
                    <a:srgbClr val="000000"/>
                  </a:solidFill>
                </a:rPr>
                <a:t>lepton flavor violation is</a:t>
              </a:r>
              <a:r>
                <a:rPr lang="en-US" altLang="ja-JP" sz="2400" dirty="0" smtClean="0">
                  <a:solidFill>
                    <a:srgbClr val="000000"/>
                  </a:solidFill>
                </a:rPr>
                <a:t> highly suppressed </a:t>
              </a:r>
              <a:r>
                <a:rPr lang="en-US" altLang="ja-JP" sz="2400" dirty="0">
                  <a:solidFill>
                    <a:srgbClr val="000000"/>
                  </a:solidFill>
                </a:rPr>
                <a:t>in the </a:t>
              </a:r>
              <a:r>
                <a:rPr lang="en-US" altLang="ja-JP" sz="2400" dirty="0" smtClean="0">
                  <a:solidFill>
                    <a:srgbClr val="000000"/>
                  </a:solidFill>
                </a:rPr>
                <a:t>SM with finite neutrino masses.</a:t>
              </a:r>
            </a:p>
            <a:p>
              <a:pPr lvl="1">
                <a:buFont typeface="Arial"/>
                <a:buChar char="•"/>
                <a:defRPr/>
              </a:pPr>
              <a:r>
                <a:rPr lang="en-US" altLang="ja-JP" sz="2400" dirty="0" smtClean="0">
                  <a:solidFill>
                    <a:srgbClr val="000000"/>
                  </a:solidFill>
                </a:rPr>
                <a:t> Highly-sensitive (future) experiments.</a:t>
              </a:r>
            </a:p>
            <a:p>
              <a:pPr lvl="1">
                <a:defRPr/>
              </a:pPr>
              <a:r>
                <a:rPr lang="en-US" altLang="ja-JP" sz="2400" dirty="0" smtClean="0">
                  <a:solidFill>
                    <a:srgbClr val="000000"/>
                  </a:solidFill>
                </a:rPr>
                <a:t>   </a:t>
              </a:r>
              <a:r>
                <a:rPr lang="en-US" altLang="ja-JP" sz="2400" dirty="0" err="1" smtClean="0">
                  <a:solidFill>
                    <a:srgbClr val="000000"/>
                  </a:solidFill>
                </a:rPr>
                <a:t>muon</a:t>
              </a:r>
              <a:r>
                <a:rPr lang="en-US" altLang="ja-JP" sz="2400" dirty="0" smtClean="0">
                  <a:solidFill>
                    <a:srgbClr val="000000"/>
                  </a:solidFill>
                </a:rPr>
                <a:t>: MEG (on-</a:t>
              </a:r>
              <a:r>
                <a:rPr lang="en-US" altLang="ja-JP" sz="2400" dirty="0" err="1" smtClean="0">
                  <a:solidFill>
                    <a:srgbClr val="000000"/>
                  </a:solidFill>
                </a:rPr>
                <a:t>ging</a:t>
              </a:r>
              <a:r>
                <a:rPr lang="en-US" altLang="ja-JP" sz="2400" dirty="0" smtClean="0">
                  <a:solidFill>
                    <a:srgbClr val="000000"/>
                  </a:solidFill>
                </a:rPr>
                <a:t>), Mu2e, COMET(→PRISM)</a:t>
              </a:r>
            </a:p>
            <a:p>
              <a:pPr lvl="1">
                <a:defRPr/>
              </a:pPr>
              <a:r>
                <a:rPr lang="en-US" altLang="ja-JP" sz="2400" dirty="0" smtClean="0">
                  <a:solidFill>
                    <a:srgbClr val="000000"/>
                  </a:solidFill>
                </a:rPr>
                <a:t>               </a:t>
              </a:r>
              <a:r>
                <a:rPr lang="en-US" altLang="ja-JP" sz="2400" dirty="0" err="1" smtClean="0">
                  <a:solidFill>
                    <a:srgbClr val="000000"/>
                  </a:solidFill>
                </a:rPr>
                <a:t>Λ</a:t>
              </a:r>
              <a:r>
                <a:rPr lang="en-US" altLang="ja-JP" sz="2400" dirty="0" smtClean="0">
                  <a:solidFill>
                    <a:srgbClr val="000000"/>
                  </a:solidFill>
                </a:rPr>
                <a:t> &lt;~10</a:t>
              </a:r>
              <a:r>
                <a:rPr lang="en-US" altLang="ja-JP" sz="2400" baseline="30000" dirty="0" smtClean="0">
                  <a:solidFill>
                    <a:srgbClr val="000000"/>
                  </a:solidFill>
                </a:rPr>
                <a:t>(4-6)</a:t>
              </a:r>
              <a:r>
                <a:rPr lang="en-US" altLang="ja-JP" sz="2400" dirty="0" smtClean="0">
                  <a:solidFill>
                    <a:srgbClr val="000000"/>
                  </a:solidFill>
                </a:rPr>
                <a:t> </a:t>
              </a:r>
              <a:r>
                <a:rPr lang="en-US" altLang="ja-JP" sz="2400" dirty="0" err="1" smtClean="0">
                  <a:solidFill>
                    <a:srgbClr val="000000"/>
                  </a:solidFill>
                </a:rPr>
                <a:t>GeV</a:t>
              </a:r>
              <a:endParaRPr lang="en-US" altLang="ja-JP" sz="2400" dirty="0" smtClean="0">
                <a:solidFill>
                  <a:srgbClr val="000000"/>
                </a:solidFill>
              </a:endParaRPr>
            </a:p>
            <a:p>
              <a:pPr lvl="1">
                <a:defRPr/>
              </a:pPr>
              <a:r>
                <a:rPr lang="en-US" altLang="ja-JP" sz="2400" dirty="0" smtClean="0">
                  <a:solidFill>
                    <a:srgbClr val="000000"/>
                  </a:solidFill>
                </a:rPr>
                <a:t>   tau: </a:t>
              </a:r>
              <a:r>
                <a:rPr lang="en-US" altLang="ja-JP" sz="2400" dirty="0" err="1" smtClean="0">
                  <a:solidFill>
                    <a:srgbClr val="000000"/>
                  </a:solidFill>
                </a:rPr>
                <a:t>SuperKEKB</a:t>
              </a:r>
              <a:r>
                <a:rPr lang="en-US" altLang="ja-JP" sz="2400" dirty="0" smtClean="0">
                  <a:solidFill>
                    <a:srgbClr val="000000"/>
                  </a:solidFill>
                </a:rPr>
                <a:t>, </a:t>
              </a:r>
              <a:r>
                <a:rPr lang="en-US" altLang="ja-JP" sz="2400" dirty="0" err="1" smtClean="0">
                  <a:solidFill>
                    <a:srgbClr val="000000"/>
                  </a:solidFill>
                </a:rPr>
                <a:t>SuperB</a:t>
              </a:r>
              <a:r>
                <a:rPr lang="en-US" altLang="ja-JP" sz="2400" dirty="0" smtClean="0">
                  <a:solidFill>
                    <a:srgbClr val="000000"/>
                  </a:solidFill>
                </a:rPr>
                <a:t> factory</a:t>
              </a:r>
            </a:p>
            <a:p>
              <a:pPr lvl="1">
                <a:defRPr/>
              </a:pPr>
              <a:r>
                <a:rPr lang="en-US" altLang="ja-JP" sz="2400" dirty="0" smtClean="0">
                  <a:solidFill>
                    <a:srgbClr val="000000"/>
                  </a:solidFill>
                </a:rPr>
                <a:t>               </a:t>
              </a:r>
              <a:r>
                <a:rPr lang="en-US" altLang="ja-JP" sz="2400" dirty="0" err="1" smtClean="0">
                  <a:solidFill>
                    <a:srgbClr val="000000"/>
                  </a:solidFill>
                </a:rPr>
                <a:t>Λ</a:t>
              </a:r>
              <a:r>
                <a:rPr lang="en-US" altLang="ja-JP" sz="2400" dirty="0" smtClean="0">
                  <a:solidFill>
                    <a:srgbClr val="000000"/>
                  </a:solidFill>
                </a:rPr>
                <a:t> </a:t>
              </a:r>
              <a:r>
                <a:rPr lang="en-US" altLang="ja-JP" sz="2400" dirty="0">
                  <a:solidFill>
                    <a:srgbClr val="000000"/>
                  </a:solidFill>
                </a:rPr>
                <a:t>&lt;~</a:t>
              </a:r>
              <a:r>
                <a:rPr lang="en-US" altLang="ja-JP" sz="2400" dirty="0" smtClean="0">
                  <a:solidFill>
                    <a:srgbClr val="000000"/>
                  </a:solidFill>
                </a:rPr>
                <a:t>10</a:t>
              </a:r>
              <a:r>
                <a:rPr lang="en-US" altLang="ja-JP" sz="2400" baseline="30000" dirty="0">
                  <a:solidFill>
                    <a:srgbClr val="000000"/>
                  </a:solidFill>
                </a:rPr>
                <a:t>(3</a:t>
              </a:r>
              <a:r>
                <a:rPr lang="en-US" altLang="ja-JP" sz="2400" baseline="30000" dirty="0" smtClean="0">
                  <a:solidFill>
                    <a:srgbClr val="000000"/>
                  </a:solidFill>
                </a:rPr>
                <a:t>-5)</a:t>
              </a:r>
              <a:r>
                <a:rPr lang="en-US" altLang="ja-JP" sz="2400" dirty="0" smtClean="0">
                  <a:solidFill>
                    <a:srgbClr val="000000"/>
                  </a:solidFill>
                </a:rPr>
                <a:t> </a:t>
              </a:r>
              <a:r>
                <a:rPr lang="en-US" altLang="ja-JP" sz="2400" dirty="0" err="1" smtClean="0">
                  <a:solidFill>
                    <a:srgbClr val="000000"/>
                  </a:solidFill>
                </a:rPr>
                <a:t>GeV</a:t>
              </a:r>
              <a:endParaRPr lang="en-US" altLang="ja-JP" sz="2400" dirty="0" smtClean="0">
                <a:solidFill>
                  <a:srgbClr val="000000"/>
                </a:solidFill>
              </a:endParaRPr>
            </a:p>
            <a:p>
              <a:pPr lvl="1">
                <a:buFont typeface="Arial"/>
                <a:buChar char="•"/>
                <a:defRPr/>
              </a:pPr>
              <a:r>
                <a:rPr lang="en-US" altLang="ja-JP" sz="2400" dirty="0" smtClean="0">
                  <a:solidFill>
                    <a:srgbClr val="000000"/>
                  </a:solidFill>
                </a:rPr>
                <a:t> </a:t>
              </a:r>
              <a:r>
                <a:rPr lang="en-US" altLang="ja-JP" sz="2400" dirty="0" err="1" smtClean="0">
                  <a:solidFill>
                    <a:srgbClr val="000000"/>
                  </a:solidFill>
                </a:rPr>
                <a:t>muon</a:t>
              </a:r>
              <a:r>
                <a:rPr lang="en-US" altLang="ja-JP" sz="2400" dirty="0" smtClean="0">
                  <a:solidFill>
                    <a:srgbClr val="000000"/>
                  </a:solidFill>
                </a:rPr>
                <a:t> (g-2) anomaly might be a signature of the new physics.</a:t>
              </a:r>
            </a:p>
            <a:p>
              <a:pPr lvl="1">
                <a:buFont typeface="Arial"/>
                <a:buChar char="•"/>
                <a:defRPr/>
              </a:pPr>
              <a:endParaRPr lang="en-US" altLang="ja-JP" sz="24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4" name="スライド番号プレースホル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6624-E892-4942-B5A8-C5A6C389103A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b="1" dirty="0" smtClean="0">
                <a:solidFill>
                  <a:srgbClr val="AD180A"/>
                </a:solidFill>
              </a:rPr>
              <a:t>Exploration of TEV-scale Physics without Map</a:t>
            </a:r>
            <a:endParaRPr lang="ja-JP" altLang="en-US" sz="3200" b="1" dirty="0"/>
          </a:p>
        </p:txBody>
      </p:sp>
      <p:pic>
        <p:nvPicPr>
          <p:cNvPr id="4" name="コンテンツ プレースホルダ 3" descr="map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298" r="-5298"/>
          <a:stretch>
            <a:fillRect/>
          </a:stretch>
        </p:blipFill>
        <p:spPr>
          <a:xfrm>
            <a:off x="-457200" y="1189038"/>
            <a:ext cx="10169371" cy="5592762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49378" y="752564"/>
            <a:ext cx="271099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en-US" altLang="ja-JP" sz="2400" dirty="0" smtClean="0"/>
              <a:t> Dark matter </a:t>
            </a:r>
          </a:p>
          <a:p>
            <a:pPr>
              <a:buFont typeface="Arial"/>
              <a:buChar char="•"/>
            </a:pPr>
            <a:r>
              <a:rPr lang="en-US" altLang="ja-JP" sz="2400" dirty="0" smtClean="0"/>
              <a:t> Baryon asymmetry</a:t>
            </a:r>
          </a:p>
          <a:p>
            <a:pPr>
              <a:buFont typeface="Arial"/>
              <a:buChar char="•"/>
            </a:pPr>
            <a:r>
              <a:rPr kumimoji="1" lang="en-US" altLang="ja-JP" sz="2400" dirty="0" smtClean="0"/>
              <a:t> (Inflation)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1000" y="5943600"/>
            <a:ext cx="2379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534D9D"/>
                </a:solidFill>
              </a:rPr>
              <a:t>Standard Model</a:t>
            </a:r>
          </a:p>
          <a:p>
            <a:r>
              <a:rPr lang="en-US" altLang="ja-JP" sz="2400" dirty="0" smtClean="0">
                <a:solidFill>
                  <a:srgbClr val="534D9D"/>
                </a:solidFill>
              </a:rPr>
              <a:t>(+ neutrino mass)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24600" y="4876800"/>
            <a:ext cx="19672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</a:rPr>
              <a:t>Superstring</a:t>
            </a:r>
          </a:p>
          <a:p>
            <a:endParaRPr lang="en-US" altLang="ja-JP" sz="2800" dirty="0" smtClean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96000" y="5943600"/>
            <a:ext cx="2377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altLang="ja-JP" sz="2400" dirty="0" smtClean="0">
                <a:solidFill>
                  <a:srgbClr val="E11625"/>
                </a:solidFill>
              </a:rPr>
              <a:t> </a:t>
            </a:r>
            <a:r>
              <a:rPr lang="en-US" altLang="ja-JP" sz="2400" dirty="0" err="1" smtClean="0">
                <a:solidFill>
                  <a:srgbClr val="E11625"/>
                </a:solidFill>
              </a:rPr>
              <a:t>Supersymmetry</a:t>
            </a:r>
            <a:endParaRPr lang="en-US" altLang="ja-JP" sz="2400" dirty="0" smtClean="0">
              <a:solidFill>
                <a:srgbClr val="E11625"/>
              </a:solidFill>
            </a:endParaRPr>
          </a:p>
          <a:p>
            <a:pPr>
              <a:buFont typeface="Arial"/>
              <a:buChar char="•"/>
            </a:pPr>
            <a:r>
              <a:rPr lang="en-US" altLang="ja-JP" sz="2400" dirty="0" smtClean="0">
                <a:solidFill>
                  <a:srgbClr val="E11625"/>
                </a:solidFill>
              </a:rPr>
              <a:t> Extra-dimension</a:t>
            </a:r>
            <a:endParaRPr kumimoji="1" lang="ja-JP" altLang="en-US" sz="2400" dirty="0">
              <a:solidFill>
                <a:srgbClr val="E11625"/>
              </a:solidFill>
            </a:endParaRPr>
          </a:p>
        </p:txBody>
      </p:sp>
      <p:grpSp>
        <p:nvGrpSpPr>
          <p:cNvPr id="3" name="図形グループ 14"/>
          <p:cNvGrpSpPr/>
          <p:nvPr/>
        </p:nvGrpSpPr>
        <p:grpSpPr>
          <a:xfrm>
            <a:off x="1447800" y="3437454"/>
            <a:ext cx="3381111" cy="1134546"/>
            <a:chOff x="1447800" y="3437454"/>
            <a:chExt cx="3381111" cy="1134546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1447800" y="3494782"/>
              <a:ext cx="330491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 smtClean="0">
                  <a:solidFill>
                    <a:srgbClr val="FF0000"/>
                  </a:solidFill>
                </a:rPr>
                <a:t>Something at </a:t>
              </a:r>
              <a:r>
                <a:rPr lang="en-US" altLang="ja-JP" sz="3200" b="1" dirty="0" err="1" smtClean="0">
                  <a:solidFill>
                    <a:srgbClr val="FF0000"/>
                  </a:solidFill>
                </a:rPr>
                <a:t>TeVs</a:t>
              </a:r>
              <a:r>
                <a:rPr lang="en-US" altLang="ja-JP" sz="3200" b="1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altLang="ja-JP" sz="3200" b="1" dirty="0" smtClean="0">
                  <a:solidFill>
                    <a:srgbClr val="FF0000"/>
                  </a:solidFill>
                </a:rPr>
                <a:t>   for </a:t>
              </a:r>
              <a:r>
                <a:rPr lang="en-US" altLang="ja-JP" sz="3200" b="1" dirty="0">
                  <a:solidFill>
                    <a:srgbClr val="FF0000"/>
                  </a:solidFill>
                </a:rPr>
                <a:t>n</a:t>
              </a:r>
              <a:r>
                <a:rPr lang="en-US" altLang="ja-JP" sz="3200" b="1" dirty="0" smtClean="0">
                  <a:solidFill>
                    <a:srgbClr val="FF0000"/>
                  </a:solidFill>
                </a:rPr>
                <a:t>aturalness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524000" y="3437454"/>
              <a:ext cx="330491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 smtClean="0">
                  <a:solidFill>
                    <a:schemeClr val="bg1"/>
                  </a:solidFill>
                </a:rPr>
                <a:t>Something at </a:t>
              </a:r>
              <a:r>
                <a:rPr lang="en-US" altLang="ja-JP" sz="3200" b="1" dirty="0" err="1" smtClean="0">
                  <a:solidFill>
                    <a:schemeClr val="bg1"/>
                  </a:solidFill>
                </a:rPr>
                <a:t>TeVs</a:t>
              </a:r>
              <a:r>
                <a:rPr lang="en-US" altLang="ja-JP" sz="3200" b="1" dirty="0" smtClean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US" altLang="ja-JP" sz="3200" b="1" dirty="0" smtClean="0">
                  <a:solidFill>
                    <a:schemeClr val="bg1"/>
                  </a:solidFill>
                </a:rPr>
                <a:t>   for </a:t>
              </a:r>
              <a:r>
                <a:rPr lang="en-US" altLang="ja-JP" sz="3200" b="1" dirty="0">
                  <a:solidFill>
                    <a:schemeClr val="bg1"/>
                  </a:solidFill>
                </a:rPr>
                <a:t>n</a:t>
              </a:r>
              <a:r>
                <a:rPr lang="en-US" altLang="ja-JP" sz="3200" b="1" dirty="0" smtClean="0">
                  <a:solidFill>
                    <a:schemeClr val="bg1"/>
                  </a:solidFill>
                </a:rPr>
                <a:t>aturalness</a:t>
              </a:r>
              <a:endParaRPr kumimoji="1" lang="ja-JP" alt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角丸四角形吹き出し 15"/>
          <p:cNvSpPr/>
          <p:nvPr/>
        </p:nvSpPr>
        <p:spPr>
          <a:xfrm>
            <a:off x="4038600" y="914400"/>
            <a:ext cx="4876800" cy="4267200"/>
          </a:xfrm>
          <a:prstGeom prst="wedgeRoundRectCallout">
            <a:avLst>
              <a:gd name="adj1" fmla="val -77217"/>
              <a:gd name="adj2" fmla="val 28179"/>
              <a:gd name="adj3" fmla="val 16667"/>
            </a:avLst>
          </a:prstGeom>
          <a:solidFill>
            <a:srgbClr val="BDE0E3"/>
          </a:solidFill>
          <a:ln w="38100" cmpd="sng">
            <a:solidFill>
              <a:srgbClr val="E116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FontTx/>
              <a:buNone/>
              <a:defRPr/>
            </a:pPr>
            <a:r>
              <a:rPr lang="en-US" altLang="ja-JP" sz="2800" b="1" dirty="0" smtClean="0">
                <a:solidFill>
                  <a:srgbClr val="AD180A"/>
                </a:solidFill>
              </a:rPr>
              <a:t>Primary candidate</a:t>
            </a:r>
          </a:p>
          <a:p>
            <a:pPr algn="ctr">
              <a:spcAft>
                <a:spcPts val="600"/>
              </a:spcAft>
              <a:buFontTx/>
              <a:buNone/>
              <a:defRPr/>
            </a:pPr>
            <a:r>
              <a:rPr lang="en-US" altLang="ja-JP" sz="2800" b="1" dirty="0" smtClean="0">
                <a:solidFill>
                  <a:srgbClr val="AD180A"/>
                </a:solidFill>
              </a:rPr>
              <a:t>SUSY </a:t>
            </a:r>
            <a:r>
              <a:rPr lang="en-US" altLang="ja-JP" sz="2800" b="1" dirty="0">
                <a:solidFill>
                  <a:srgbClr val="AD180A"/>
                </a:solidFill>
              </a:rPr>
              <a:t>SM</a:t>
            </a:r>
          </a:p>
          <a:p>
            <a:pPr algn="ctr">
              <a:spcAft>
                <a:spcPts val="600"/>
              </a:spcAft>
              <a:buFontTx/>
              <a:buNone/>
              <a:defRPr/>
            </a:pPr>
            <a:r>
              <a:rPr lang="en-US" altLang="ja-JP" sz="2800" dirty="0">
                <a:solidFill>
                  <a:srgbClr val="AD180A"/>
                </a:solidFill>
              </a:rPr>
              <a:t>Naturalness of Higgs mass</a:t>
            </a:r>
          </a:p>
          <a:p>
            <a:pPr algn="ctr">
              <a:spcAft>
                <a:spcPts val="600"/>
              </a:spcAft>
              <a:buFontTx/>
              <a:buNone/>
              <a:defRPr/>
            </a:pPr>
            <a:endParaRPr lang="en-US" altLang="ja-JP" sz="2800" dirty="0">
              <a:solidFill>
                <a:srgbClr val="AD180A"/>
              </a:solidFill>
            </a:endParaRPr>
          </a:p>
          <a:p>
            <a:pPr algn="ctr">
              <a:spcAft>
                <a:spcPts val="600"/>
              </a:spcAft>
              <a:buFontTx/>
              <a:buNone/>
              <a:defRPr/>
            </a:pPr>
            <a:r>
              <a:rPr lang="en-US" altLang="ja-JP" sz="2800" b="1" dirty="0">
                <a:solidFill>
                  <a:srgbClr val="AD180A"/>
                </a:solidFill>
              </a:rPr>
              <a:t>“ </a:t>
            </a:r>
            <a:r>
              <a:rPr lang="en-US" altLang="ja-JP" sz="2800" b="1" dirty="0" smtClean="0">
                <a:solidFill>
                  <a:srgbClr val="AD180A"/>
                </a:solidFill>
              </a:rPr>
              <a:t>Indirect </a:t>
            </a:r>
            <a:r>
              <a:rPr lang="en-US" altLang="ja-JP" sz="2800" b="1" dirty="0">
                <a:solidFill>
                  <a:srgbClr val="AD180A"/>
                </a:solidFill>
              </a:rPr>
              <a:t>evidences”</a:t>
            </a:r>
          </a:p>
          <a:p>
            <a:pPr algn="ctr">
              <a:buFont typeface="Arial"/>
              <a:buChar char="•"/>
              <a:defRPr/>
            </a:pPr>
            <a:r>
              <a:rPr lang="en-US" altLang="ja-JP" sz="2800" dirty="0">
                <a:solidFill>
                  <a:srgbClr val="AD180A"/>
                </a:solidFill>
              </a:rPr>
              <a:t> Light Higgs boson </a:t>
            </a:r>
          </a:p>
          <a:p>
            <a:pPr algn="ctr">
              <a:buFont typeface="Arial"/>
              <a:buChar char="•"/>
              <a:defRPr/>
            </a:pPr>
            <a:r>
              <a:rPr lang="en-US" altLang="ja-JP" sz="2800" dirty="0">
                <a:solidFill>
                  <a:srgbClr val="AD180A"/>
                </a:solidFill>
              </a:rPr>
              <a:t> Gauge coupling </a:t>
            </a:r>
            <a:r>
              <a:rPr lang="en-US" altLang="ja-JP" sz="2800" dirty="0" smtClean="0">
                <a:solidFill>
                  <a:srgbClr val="AD180A"/>
                </a:solidFill>
              </a:rPr>
              <a:t>unification</a:t>
            </a:r>
          </a:p>
          <a:p>
            <a:pPr marL="0" lvl="7" algn="ctr">
              <a:buFont typeface="Arial"/>
              <a:buChar char="•"/>
              <a:defRPr/>
            </a:pPr>
            <a:r>
              <a:rPr lang="en-US" altLang="ja-JP" sz="2800" dirty="0" smtClean="0">
                <a:solidFill>
                  <a:srgbClr val="AD180A"/>
                </a:solidFill>
              </a:rPr>
              <a:t> Dark </a:t>
            </a:r>
            <a:r>
              <a:rPr lang="en-US" altLang="ja-JP" sz="2800" dirty="0">
                <a:solidFill>
                  <a:srgbClr val="AD180A"/>
                </a:solidFill>
              </a:rPr>
              <a:t>matter </a:t>
            </a:r>
          </a:p>
          <a:p>
            <a:pPr algn="ctr">
              <a:buFont typeface="Arial"/>
              <a:buChar char="•"/>
              <a:defRPr/>
            </a:pPr>
            <a:endParaRPr lang="en-US" altLang="ja-JP" dirty="0">
              <a:solidFill>
                <a:srgbClr val="AD180A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1295400" y="1143000"/>
            <a:ext cx="6553200" cy="4114800"/>
          </a:xfrm>
          <a:prstGeom prst="wedgeRoundRectCallout">
            <a:avLst>
              <a:gd name="adj1" fmla="val 50045"/>
              <a:gd name="adj2" fmla="val 23911"/>
              <a:gd name="adj3" fmla="val 16667"/>
            </a:avLst>
          </a:prstGeom>
          <a:solidFill>
            <a:srgbClr val="BDE0E3"/>
          </a:solidFill>
          <a:ln w="38100" cmpd="sng">
            <a:solidFill>
              <a:srgbClr val="E116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  <a:buFontTx/>
              <a:buNone/>
              <a:defRPr/>
            </a:pPr>
            <a:r>
              <a:rPr lang="en-US" altLang="ja-JP" sz="2800" b="1" dirty="0" smtClean="0">
                <a:solidFill>
                  <a:srgbClr val="AD180A"/>
                </a:solidFill>
              </a:rPr>
              <a:t>What is the SUSY SM ?</a:t>
            </a:r>
          </a:p>
          <a:p>
            <a:pPr algn="ctr">
              <a:spcAft>
                <a:spcPts val="600"/>
              </a:spcAft>
              <a:buFont typeface="Arial"/>
              <a:buChar char="•"/>
              <a:defRPr/>
            </a:pPr>
            <a:r>
              <a:rPr lang="en-US" altLang="ja-JP" sz="2800" dirty="0" smtClean="0">
                <a:solidFill>
                  <a:srgbClr val="AD180A"/>
                </a:solidFill>
              </a:rPr>
              <a:t> Particle contents. MSSM or NMSSM..?</a:t>
            </a:r>
          </a:p>
          <a:p>
            <a:pPr algn="ctr">
              <a:spcAft>
                <a:spcPts val="600"/>
              </a:spcAft>
              <a:buFont typeface="Arial"/>
              <a:buChar char="•"/>
              <a:defRPr/>
            </a:pPr>
            <a:r>
              <a:rPr lang="en-US" altLang="ja-JP" sz="2800" dirty="0" smtClean="0">
                <a:solidFill>
                  <a:srgbClr val="AD180A"/>
                </a:solidFill>
              </a:rPr>
              <a:t> How is SUSY broken ?</a:t>
            </a:r>
          </a:p>
          <a:p>
            <a:pPr algn="ctr">
              <a:spcAft>
                <a:spcPts val="1800"/>
              </a:spcAft>
              <a:buFont typeface="Arial"/>
              <a:buChar char="•"/>
              <a:defRPr/>
            </a:pPr>
            <a:r>
              <a:rPr lang="en-US" altLang="ja-JP" sz="2800" dirty="0" smtClean="0">
                <a:solidFill>
                  <a:srgbClr val="AD180A"/>
                </a:solidFill>
              </a:rPr>
              <a:t> How heavy are SUSY particles ? </a:t>
            </a:r>
          </a:p>
          <a:p>
            <a:pPr algn="ctr">
              <a:spcAft>
                <a:spcPts val="600"/>
              </a:spcAft>
              <a:defRPr/>
            </a:pPr>
            <a:r>
              <a:rPr lang="en-US" altLang="ja-JP" sz="2800" dirty="0" smtClean="0">
                <a:solidFill>
                  <a:srgbClr val="AD180A"/>
                </a:solidFill>
              </a:rPr>
              <a:t>These are open questions, </a:t>
            </a:r>
          </a:p>
          <a:p>
            <a:pPr algn="ctr">
              <a:spcAft>
                <a:spcPts val="600"/>
              </a:spcAft>
              <a:defRPr/>
            </a:pPr>
            <a:r>
              <a:rPr lang="en-US" altLang="ja-JP" sz="2800" dirty="0" smtClean="0">
                <a:solidFill>
                  <a:srgbClr val="AD180A"/>
                </a:solidFill>
              </a:rPr>
              <a:t>and we have to find ANS by experiments</a:t>
            </a:r>
            <a:r>
              <a:rPr lang="en-US" altLang="ja-JP" sz="2800" dirty="0">
                <a:solidFill>
                  <a:srgbClr val="AD180A"/>
                </a:solidFill>
              </a:rPr>
              <a:t>.</a:t>
            </a:r>
            <a:r>
              <a:rPr lang="en-US" altLang="ja-JP" sz="2800" dirty="0" smtClean="0">
                <a:solidFill>
                  <a:srgbClr val="AD180A"/>
                </a:solidFill>
              </a:rPr>
              <a:t> </a:t>
            </a:r>
          </a:p>
        </p:txBody>
      </p:sp>
      <p:grpSp>
        <p:nvGrpSpPr>
          <p:cNvPr id="19" name="図形グループ 18"/>
          <p:cNvGrpSpPr/>
          <p:nvPr/>
        </p:nvGrpSpPr>
        <p:grpSpPr>
          <a:xfrm>
            <a:off x="1295400" y="1143000"/>
            <a:ext cx="6553200" cy="4114800"/>
            <a:chOff x="1667811" y="2209800"/>
            <a:chExt cx="5808377" cy="4114800"/>
          </a:xfrm>
        </p:grpSpPr>
        <p:sp>
          <p:nvSpPr>
            <p:cNvPr id="20" name="角丸四角形吹き出し 19"/>
            <p:cNvSpPr/>
            <p:nvPr/>
          </p:nvSpPr>
          <p:spPr>
            <a:xfrm>
              <a:off x="1667811" y="2209800"/>
              <a:ext cx="5808377" cy="4114800"/>
            </a:xfrm>
            <a:prstGeom prst="wedgeRoundRectCallout">
              <a:avLst>
                <a:gd name="adj1" fmla="val -50399"/>
                <a:gd name="adj2" fmla="val 26974"/>
                <a:gd name="adj3" fmla="val 16667"/>
              </a:avLst>
            </a:prstGeom>
            <a:solidFill>
              <a:srgbClr val="BDE0E3"/>
            </a:solidFill>
            <a:ln w="38100" cmpd="sng">
              <a:solidFill>
                <a:srgbClr val="E1162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  <a:buFontTx/>
                <a:buNone/>
                <a:defRPr/>
              </a:pPr>
              <a:r>
                <a:rPr lang="en-US" altLang="ja-JP" sz="2800" b="1" dirty="0" smtClean="0">
                  <a:solidFill>
                    <a:srgbClr val="AD180A"/>
                  </a:solidFill>
                </a:rPr>
                <a:t>Clues for</a:t>
              </a:r>
            </a:p>
            <a:p>
              <a:pPr algn="ctr">
                <a:spcAft>
                  <a:spcPts val="4200"/>
                </a:spcAft>
                <a:buFontTx/>
                <a:buNone/>
                <a:defRPr/>
              </a:pPr>
              <a:r>
                <a:rPr lang="en-US" altLang="ja-JP" sz="2800" b="1" dirty="0" smtClean="0">
                  <a:solidFill>
                    <a:srgbClr val="AD180A"/>
                  </a:solidFill>
                </a:rPr>
                <a:t>structure of the SUSY SM ?</a:t>
              </a:r>
            </a:p>
            <a:p>
              <a:pPr marL="514350" indent="-514350" algn="ctr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US" altLang="ja-JP" sz="2800" dirty="0" smtClean="0">
                  <a:solidFill>
                    <a:srgbClr val="AD180A"/>
                  </a:solidFill>
                </a:rPr>
                <a:t> SUSY flavor problem </a:t>
              </a:r>
            </a:p>
            <a:p>
              <a:pPr marL="514350" indent="-514350" algn="ctr"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en-US" altLang="ja-JP" sz="2800" dirty="0" smtClean="0">
                  <a:solidFill>
                    <a:srgbClr val="AD180A"/>
                  </a:solidFill>
                </a:rPr>
                <a:t> cosmology  </a:t>
              </a:r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2883518" y="4572000"/>
              <a:ext cx="472775" cy="457200"/>
            </a:xfrm>
            <a:prstGeom prst="ellipse">
              <a:avLst/>
            </a:prstGeom>
            <a:noFill/>
            <a:ln w="31750">
              <a:solidFill>
                <a:srgbClr val="E1162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フレーム (半分) 16"/>
          <p:cNvSpPr/>
          <p:nvPr/>
        </p:nvSpPr>
        <p:spPr>
          <a:xfrm rot="14590460">
            <a:off x="3419244" y="4114385"/>
            <a:ext cx="439564" cy="160897"/>
          </a:xfrm>
          <a:prstGeom prst="halfFrame">
            <a:avLst/>
          </a:prstGeom>
          <a:solidFill>
            <a:srgbClr val="A8191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6624-E892-4942-B5A8-C5A6C389103A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b="1" dirty="0" smtClean="0">
                <a:solidFill>
                  <a:srgbClr val="AD180A"/>
                </a:solidFill>
              </a:rPr>
              <a:t>SUSY Flavor </a:t>
            </a:r>
            <a:r>
              <a:rPr lang="en-US" altLang="ja-JP" sz="3200" b="1" dirty="0">
                <a:solidFill>
                  <a:srgbClr val="AD180A"/>
                </a:solidFill>
              </a:rPr>
              <a:t>P</a:t>
            </a:r>
            <a:r>
              <a:rPr lang="en-US" altLang="ja-JP" sz="3200" b="1" dirty="0" smtClean="0">
                <a:solidFill>
                  <a:srgbClr val="AD180A"/>
                </a:solidFill>
              </a:rPr>
              <a:t>roblem</a:t>
            </a:r>
            <a:endParaRPr lang="ja-JP" altLang="en-US" sz="3200" b="1" dirty="0">
              <a:solidFill>
                <a:srgbClr val="AD180A"/>
              </a:solidFill>
            </a:endParaRPr>
          </a:p>
        </p:txBody>
      </p:sp>
      <p:pic>
        <p:nvPicPr>
          <p:cNvPr id="26" name="図 25" descr="slept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805" y="609600"/>
            <a:ext cx="2530995" cy="2714461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152400" y="921603"/>
            <a:ext cx="6477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Introduction of SUSY breaking leads to new flavor violation, which induces </a:t>
            </a:r>
            <a:r>
              <a:rPr lang="en-US" altLang="ja-JP" sz="2400" dirty="0" err="1" smtClean="0"/>
              <a:t>leptonic</a:t>
            </a:r>
            <a:r>
              <a:rPr lang="en-US" altLang="ja-JP" sz="2400" dirty="0" smtClean="0"/>
              <a:t> and </a:t>
            </a:r>
            <a:r>
              <a:rPr lang="en-US" altLang="ja-JP" sz="2400" dirty="0" err="1" smtClean="0"/>
              <a:t>hadronic</a:t>
            </a:r>
            <a:r>
              <a:rPr lang="en-US" altLang="ja-JP" sz="2400" dirty="0" smtClean="0"/>
              <a:t> FCNC processes.</a:t>
            </a:r>
            <a:endParaRPr kumimoji="1" lang="ja-JP" altLang="en-US" sz="2400" dirty="0"/>
          </a:p>
        </p:txBody>
      </p:sp>
      <p:pic>
        <p:nvPicPr>
          <p:cNvPr id="31" name="図 3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016000" y="2209800"/>
            <a:ext cx="4241800" cy="495300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762000" y="2819400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err="1" smtClean="0"/>
              <a:t>Slepton</a:t>
            </a:r>
            <a:r>
              <a:rPr kumimoji="1" lang="en-US" altLang="ja-JP" dirty="0" smtClean="0"/>
              <a:t> mass</a:t>
            </a:r>
          </a:p>
          <a:p>
            <a:pPr algn="ctr"/>
            <a:r>
              <a:rPr lang="en-US" altLang="ja-JP" dirty="0" smtClean="0"/>
              <a:t>matrix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362200" y="2819400"/>
            <a:ext cx="1318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lepton mass</a:t>
            </a:r>
          </a:p>
          <a:p>
            <a:pPr algn="ctr"/>
            <a:r>
              <a:rPr lang="en-US" altLang="ja-JP" dirty="0" smtClean="0"/>
              <a:t>matrix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043321" y="2895600"/>
            <a:ext cx="1519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AD180A"/>
                </a:solidFill>
              </a:rPr>
              <a:t>SUSY breaking </a:t>
            </a:r>
            <a:endParaRPr kumimoji="1" lang="ja-JP" altLang="en-US" dirty="0">
              <a:solidFill>
                <a:srgbClr val="AD180A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152400" y="3705061"/>
            <a:ext cx="7407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Ex, when </a:t>
            </a:r>
            <a:r>
              <a:rPr lang="en-US" altLang="ja-JP" sz="2400" dirty="0" err="1" smtClean="0"/>
              <a:t>sleptons</a:t>
            </a:r>
            <a:r>
              <a:rPr lang="en-US" altLang="ja-JP" sz="2400" dirty="0" smtClean="0"/>
              <a:t> have off-diagonal terms in mass matrix,</a:t>
            </a:r>
            <a:endParaRPr lang="ja-JP" altLang="en-US" sz="2400" dirty="0"/>
          </a:p>
        </p:txBody>
      </p:sp>
      <p:pic>
        <p:nvPicPr>
          <p:cNvPr id="36" name="図 3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7200" y="4508500"/>
            <a:ext cx="2400300" cy="571500"/>
          </a:xfrm>
          <a:prstGeom prst="rect">
            <a:avLst/>
          </a:prstGeom>
        </p:spPr>
      </p:pic>
      <p:pic>
        <p:nvPicPr>
          <p:cNvPr id="37" name="図 36" descr="mue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8252" y="5105400"/>
            <a:ext cx="2319548" cy="1524000"/>
          </a:xfrm>
          <a:prstGeom prst="rect">
            <a:avLst/>
          </a:prstGeom>
        </p:spPr>
      </p:pic>
      <p:pic>
        <p:nvPicPr>
          <p:cNvPr id="39" name="図 3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895600" y="4267200"/>
            <a:ext cx="4343400" cy="1003300"/>
          </a:xfrm>
          <a:prstGeom prst="rect">
            <a:avLst/>
          </a:prstGeom>
        </p:spPr>
      </p:pic>
      <p:pic>
        <p:nvPicPr>
          <p:cNvPr id="40" name="図 3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209800" y="5435600"/>
            <a:ext cx="3670300" cy="368300"/>
          </a:xfrm>
          <a:prstGeom prst="rect">
            <a:avLst/>
          </a:prstGeom>
        </p:spPr>
      </p:pic>
      <p:sp>
        <p:nvSpPr>
          <p:cNvPr id="41" name="正方形/長方形 40"/>
          <p:cNvSpPr/>
          <p:nvPr/>
        </p:nvSpPr>
        <p:spPr>
          <a:xfrm>
            <a:off x="152400" y="6167735"/>
            <a:ext cx="4004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C.f. , SM with                 predicts</a:t>
            </a:r>
            <a:endParaRPr lang="ja-JP" altLang="en-US" sz="2400" dirty="0"/>
          </a:p>
        </p:txBody>
      </p:sp>
      <p:pic>
        <p:nvPicPr>
          <p:cNvPr id="42" name="図 4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1946277" y="6284913"/>
            <a:ext cx="990600" cy="304800"/>
          </a:xfrm>
          <a:prstGeom prst="rect">
            <a:avLst/>
          </a:prstGeom>
        </p:spPr>
      </p:pic>
      <p:pic>
        <p:nvPicPr>
          <p:cNvPr id="43" name="図 4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4156077" y="6248400"/>
            <a:ext cx="1866900" cy="304800"/>
          </a:xfrm>
          <a:prstGeom prst="rect">
            <a:avLst/>
          </a:prstGeom>
        </p:spPr>
      </p:pic>
      <p:sp>
        <p:nvSpPr>
          <p:cNvPr id="45" name="角丸四角形 4"/>
          <p:cNvSpPr>
            <a:spLocks noChangeArrowheads="1"/>
          </p:cNvSpPr>
          <p:nvPr/>
        </p:nvSpPr>
        <p:spPr bwMode="auto">
          <a:xfrm>
            <a:off x="914400" y="784737"/>
            <a:ext cx="7315200" cy="2920324"/>
          </a:xfrm>
          <a:prstGeom prst="roundRect">
            <a:avLst>
              <a:gd name="adj" fmla="val 16667"/>
            </a:avLst>
          </a:prstGeom>
          <a:solidFill>
            <a:srgbClr val="BDE0E3"/>
          </a:solidFill>
          <a:ln w="38100">
            <a:solidFill>
              <a:srgbClr val="AD180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buFontTx/>
              <a:buNone/>
              <a:defRPr/>
            </a:pPr>
            <a:endParaRPr lang="en-US" altLang="ja-JP" sz="3600" b="1" dirty="0" smtClean="0">
              <a:solidFill>
                <a:srgbClr val="AD180A"/>
              </a:solidFill>
            </a:endParaRPr>
          </a:p>
          <a:p>
            <a:pPr algn="ctr">
              <a:buFontTx/>
              <a:buNone/>
              <a:defRPr/>
            </a:pPr>
            <a:r>
              <a:rPr lang="en-US" altLang="ja-JP" sz="2800" b="1" dirty="0" smtClean="0">
                <a:solidFill>
                  <a:srgbClr val="AD180A"/>
                </a:solidFill>
              </a:rPr>
              <a:t>Non-minimal flavor violation</a:t>
            </a:r>
          </a:p>
          <a:p>
            <a:pPr algn="ctr">
              <a:spcAft>
                <a:spcPts val="2400"/>
              </a:spcAft>
              <a:buFontTx/>
              <a:buNone/>
              <a:defRPr/>
            </a:pPr>
            <a:r>
              <a:rPr lang="en-US" altLang="ja-JP" sz="2800" b="1" dirty="0" smtClean="0">
                <a:solidFill>
                  <a:srgbClr val="AD180A"/>
                </a:solidFill>
              </a:rPr>
              <a:t> is predicted.</a:t>
            </a:r>
          </a:p>
          <a:p>
            <a:pPr algn="ctr">
              <a:buFontTx/>
              <a:buNone/>
              <a:defRPr/>
            </a:pPr>
            <a:r>
              <a:rPr lang="en-US" altLang="ja-JP" sz="3200" b="1" dirty="0" smtClean="0">
                <a:solidFill>
                  <a:srgbClr val="AD180A"/>
                </a:solidFill>
              </a:rPr>
              <a:t>But, too large!</a:t>
            </a:r>
            <a:endParaRPr lang="en-US" altLang="ja-JP" sz="3200" b="1" dirty="0">
              <a:solidFill>
                <a:srgbClr val="AD180A"/>
              </a:solidFill>
            </a:endParaRPr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6624-E892-4942-B5A8-C5A6C389103A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b="1" dirty="0" smtClean="0">
                <a:solidFill>
                  <a:srgbClr val="AD180A"/>
                </a:solidFill>
              </a:rPr>
              <a:t>SUSY Flavor </a:t>
            </a:r>
            <a:r>
              <a:rPr lang="en-US" altLang="ja-JP" sz="3200" b="1" dirty="0">
                <a:solidFill>
                  <a:srgbClr val="AD180A"/>
                </a:solidFill>
              </a:rPr>
              <a:t>P</a:t>
            </a:r>
            <a:r>
              <a:rPr lang="en-US" altLang="ja-JP" sz="3200" b="1" dirty="0" smtClean="0">
                <a:solidFill>
                  <a:srgbClr val="AD180A"/>
                </a:solidFill>
              </a:rPr>
              <a:t>roblem</a:t>
            </a:r>
            <a:endParaRPr lang="ja-JP" altLang="en-US" sz="3200" b="1" dirty="0">
              <a:solidFill>
                <a:srgbClr val="AD180A"/>
              </a:solidFill>
            </a:endParaRPr>
          </a:p>
        </p:txBody>
      </p:sp>
      <p:pic>
        <p:nvPicPr>
          <p:cNvPr id="26" name="図 25" descr="slept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805" y="609600"/>
            <a:ext cx="2530995" cy="2714461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152400" y="921603"/>
            <a:ext cx="6477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Introduction of SUSY breaking leads to new flavor violation, which induces </a:t>
            </a:r>
            <a:r>
              <a:rPr lang="en-US" altLang="ja-JP" sz="2400" dirty="0" err="1" smtClean="0"/>
              <a:t>leptonic</a:t>
            </a:r>
            <a:r>
              <a:rPr lang="en-US" altLang="ja-JP" sz="2400" dirty="0" smtClean="0"/>
              <a:t> and </a:t>
            </a:r>
            <a:r>
              <a:rPr lang="en-US" altLang="ja-JP" sz="2400" dirty="0" err="1" smtClean="0"/>
              <a:t>hadronic</a:t>
            </a:r>
            <a:r>
              <a:rPr lang="en-US" altLang="ja-JP" sz="2400" dirty="0" smtClean="0"/>
              <a:t> FCNC processes.</a:t>
            </a:r>
            <a:endParaRPr kumimoji="1" lang="ja-JP" altLang="en-US" sz="2400" dirty="0"/>
          </a:p>
        </p:txBody>
      </p:sp>
      <p:pic>
        <p:nvPicPr>
          <p:cNvPr id="31" name="図 3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09848" y="1640007"/>
            <a:ext cx="4241800" cy="495300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655848" y="2249607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err="1" smtClean="0"/>
              <a:t>Slepton</a:t>
            </a:r>
            <a:r>
              <a:rPr kumimoji="1" lang="en-US" altLang="ja-JP" dirty="0" smtClean="0"/>
              <a:t> mass</a:t>
            </a:r>
          </a:p>
          <a:p>
            <a:pPr algn="ctr"/>
            <a:r>
              <a:rPr lang="en-US" altLang="ja-JP" dirty="0" smtClean="0"/>
              <a:t>matrix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256048" y="2249607"/>
            <a:ext cx="1318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lepton mass</a:t>
            </a:r>
          </a:p>
          <a:p>
            <a:pPr algn="ctr"/>
            <a:r>
              <a:rPr lang="en-US" altLang="ja-JP" dirty="0" smtClean="0"/>
              <a:t>matrix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937169" y="2325807"/>
            <a:ext cx="1519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AD180A"/>
                </a:solidFill>
              </a:rPr>
              <a:t>SUSY breaking </a:t>
            </a:r>
            <a:endParaRPr kumimoji="1" lang="ja-JP" altLang="en-US" dirty="0">
              <a:solidFill>
                <a:srgbClr val="AD180A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152400" y="3705061"/>
            <a:ext cx="7407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Ex, when </a:t>
            </a:r>
            <a:r>
              <a:rPr lang="en-US" altLang="ja-JP" sz="2400" dirty="0" err="1" smtClean="0"/>
              <a:t>sleptons</a:t>
            </a:r>
            <a:r>
              <a:rPr lang="en-US" altLang="ja-JP" sz="2400" dirty="0" smtClean="0"/>
              <a:t> have off-diagonal terms in mass matrix,</a:t>
            </a:r>
            <a:endParaRPr lang="ja-JP" altLang="en-US" sz="2400" dirty="0"/>
          </a:p>
        </p:txBody>
      </p:sp>
      <p:pic>
        <p:nvPicPr>
          <p:cNvPr id="36" name="図 3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7200" y="4508500"/>
            <a:ext cx="2400300" cy="571500"/>
          </a:xfrm>
          <a:prstGeom prst="rect">
            <a:avLst/>
          </a:prstGeom>
        </p:spPr>
      </p:pic>
      <p:pic>
        <p:nvPicPr>
          <p:cNvPr id="37" name="図 36" descr="mue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8252" y="5105400"/>
            <a:ext cx="2319548" cy="1524000"/>
          </a:xfrm>
          <a:prstGeom prst="rect">
            <a:avLst/>
          </a:prstGeom>
        </p:spPr>
      </p:pic>
      <p:pic>
        <p:nvPicPr>
          <p:cNvPr id="39" name="図 3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895600" y="4267200"/>
            <a:ext cx="4343400" cy="1003300"/>
          </a:xfrm>
          <a:prstGeom prst="rect">
            <a:avLst/>
          </a:prstGeom>
        </p:spPr>
      </p:pic>
      <p:pic>
        <p:nvPicPr>
          <p:cNvPr id="40" name="図 3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209800" y="5435600"/>
            <a:ext cx="3670300" cy="368300"/>
          </a:xfrm>
          <a:prstGeom prst="rect">
            <a:avLst/>
          </a:prstGeom>
        </p:spPr>
      </p:pic>
      <p:sp>
        <p:nvSpPr>
          <p:cNvPr id="41" name="正方形/長方形 40"/>
          <p:cNvSpPr/>
          <p:nvPr/>
        </p:nvSpPr>
        <p:spPr>
          <a:xfrm>
            <a:off x="152400" y="6167735"/>
            <a:ext cx="4004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C.f. , SM with                 predicts</a:t>
            </a:r>
            <a:endParaRPr lang="ja-JP" altLang="en-US" sz="2400" dirty="0"/>
          </a:p>
        </p:txBody>
      </p:sp>
      <p:pic>
        <p:nvPicPr>
          <p:cNvPr id="42" name="図 4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1946277" y="6284913"/>
            <a:ext cx="990600" cy="304800"/>
          </a:xfrm>
          <a:prstGeom prst="rect">
            <a:avLst/>
          </a:prstGeom>
        </p:spPr>
      </p:pic>
      <p:pic>
        <p:nvPicPr>
          <p:cNvPr id="43" name="図 4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4156077" y="6248400"/>
            <a:ext cx="1866900" cy="304800"/>
          </a:xfrm>
          <a:prstGeom prst="rect">
            <a:avLst/>
          </a:prstGeom>
        </p:spPr>
      </p:pic>
      <p:sp>
        <p:nvSpPr>
          <p:cNvPr id="45" name="角丸四角形 4"/>
          <p:cNvSpPr>
            <a:spLocks noChangeArrowheads="1"/>
          </p:cNvSpPr>
          <p:nvPr/>
        </p:nvSpPr>
        <p:spPr bwMode="auto">
          <a:xfrm>
            <a:off x="152400" y="152400"/>
            <a:ext cx="8823404" cy="4014326"/>
          </a:xfrm>
          <a:prstGeom prst="roundRect">
            <a:avLst>
              <a:gd name="adj" fmla="val 16667"/>
            </a:avLst>
          </a:prstGeom>
          <a:solidFill>
            <a:srgbClr val="BDE0E3"/>
          </a:solidFill>
          <a:ln w="38100">
            <a:solidFill>
              <a:srgbClr val="AD180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buFontTx/>
              <a:buNone/>
              <a:defRPr/>
            </a:pPr>
            <a:endParaRPr lang="en-US" altLang="ja-JP" sz="3600" b="1" smtClean="0">
              <a:solidFill>
                <a:srgbClr val="AD180A"/>
              </a:solidFill>
              <a:latin typeface="Calibri (本文)"/>
              <a:cs typeface="Calibri (本文)"/>
            </a:endParaRPr>
          </a:p>
          <a:p>
            <a:pPr algn="ctr">
              <a:defRPr/>
            </a:pPr>
            <a:endParaRPr lang="en-US" altLang="ja-JP" sz="3600" b="1" smtClean="0">
              <a:solidFill>
                <a:srgbClr val="AD180A"/>
              </a:solidFill>
              <a:latin typeface="Calibri (本文)"/>
              <a:cs typeface="Calibri (本文)"/>
            </a:endParaRPr>
          </a:p>
          <a:p>
            <a:pPr algn="ctr">
              <a:defRPr/>
            </a:pPr>
            <a:endParaRPr lang="en-US" altLang="ja-JP" sz="3600" b="1" dirty="0" smtClean="0">
              <a:solidFill>
                <a:srgbClr val="AD180A"/>
              </a:solidFill>
              <a:latin typeface="Calibri (本文)"/>
              <a:cs typeface="Calibri (本文)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450977" y="1571754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buFont typeface="Arial"/>
              <a:buChar char="•"/>
              <a:defRPr/>
            </a:pPr>
            <a:r>
              <a:rPr lang="en-US" altLang="ja-JP" sz="2400" dirty="0" smtClean="0">
                <a:solidFill>
                  <a:srgbClr val="AD180A"/>
                </a:solidFill>
              </a:rPr>
              <a:t> Universality (degeneracy)</a:t>
            </a:r>
          </a:p>
          <a:p>
            <a:pPr algn="ctr">
              <a:spcAft>
                <a:spcPts val="1200"/>
              </a:spcAft>
              <a:buFont typeface="Arial"/>
              <a:buChar char="•"/>
              <a:defRPr/>
            </a:pPr>
            <a:r>
              <a:rPr lang="en-US" altLang="ja-JP" sz="2400" dirty="0" smtClean="0">
                <a:solidFill>
                  <a:srgbClr val="AD180A"/>
                </a:solidFill>
              </a:rPr>
              <a:t> Alignment</a:t>
            </a:r>
            <a:endParaRPr lang="en-US" altLang="ja-JP" sz="2400" dirty="0">
              <a:solidFill>
                <a:srgbClr val="AD180A"/>
              </a:solidFill>
            </a:endParaRPr>
          </a:p>
          <a:p>
            <a:pPr algn="ctr">
              <a:spcAft>
                <a:spcPts val="1200"/>
              </a:spcAft>
              <a:buFont typeface="Arial"/>
              <a:buChar char="•"/>
              <a:defRPr/>
            </a:pPr>
            <a:r>
              <a:rPr lang="en-US" altLang="ja-JP" sz="2400" dirty="0">
                <a:solidFill>
                  <a:srgbClr val="AD180A"/>
                </a:solidFill>
              </a:rPr>
              <a:t> Decoupling                  </a:t>
            </a:r>
          </a:p>
        </p:txBody>
      </p:sp>
      <p:pic>
        <p:nvPicPr>
          <p:cNvPr id="19" name="図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5943600" y="1640007"/>
            <a:ext cx="1524000" cy="419100"/>
          </a:xfrm>
          <a:prstGeom prst="rect">
            <a:avLst/>
          </a:prstGeom>
        </p:spPr>
      </p:pic>
      <p:pic>
        <p:nvPicPr>
          <p:cNvPr id="21" name="図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5126248" y="2743200"/>
            <a:ext cx="2006600" cy="254000"/>
          </a:xfrm>
          <a:prstGeom prst="rect">
            <a:avLst/>
          </a:prstGeom>
        </p:spPr>
      </p:pic>
      <p:pic>
        <p:nvPicPr>
          <p:cNvPr id="22" name="図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5151648" y="2120900"/>
            <a:ext cx="1612900" cy="393700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1828800" y="634424"/>
            <a:ext cx="604264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ja-JP" sz="3200" b="1" dirty="0">
                <a:solidFill>
                  <a:srgbClr val="AD180A"/>
                </a:solidFill>
              </a:rPr>
              <a:t>Proposals</a:t>
            </a:r>
            <a:r>
              <a:rPr lang="en-US" altLang="ja-JP" sz="3200" b="1" dirty="0" smtClean="0">
                <a:solidFill>
                  <a:srgbClr val="AD180A"/>
                </a:solidFill>
              </a:rPr>
              <a:t> for </a:t>
            </a:r>
            <a:r>
              <a:rPr lang="en-US" altLang="ja-JP" sz="3200" b="1" dirty="0">
                <a:solidFill>
                  <a:srgbClr val="AD180A"/>
                </a:solidFill>
              </a:rPr>
              <a:t>SUSY Flavor Problem</a:t>
            </a:r>
          </a:p>
        </p:txBody>
      </p:sp>
      <p:sp>
        <p:nvSpPr>
          <p:cNvPr id="24" name="スライド番号プレースホル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6624-E892-4942-B5A8-C5A6C389103A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6201" y="300335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AD180A"/>
                </a:solidFill>
              </a:rPr>
              <a:t>Measurements of SUSY particle mass spectrum discriminate models. </a:t>
            </a:r>
            <a:endParaRPr kumimoji="1" lang="ja-JP" altLang="en-US" sz="2400" b="1" dirty="0">
              <a:solidFill>
                <a:srgbClr val="AD180A"/>
              </a:solidFill>
            </a:endParaRPr>
          </a:p>
        </p:txBody>
      </p:sp>
      <p:pic>
        <p:nvPicPr>
          <p:cNvPr id="5" name="図 4" descr="nufact_hisano.pp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47800" y="918898"/>
            <a:ext cx="6248400" cy="441510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6" name="テキスト ボックス 5"/>
          <p:cNvSpPr txBox="1"/>
          <p:nvPr/>
        </p:nvSpPr>
        <p:spPr>
          <a:xfrm>
            <a:off x="6588508" y="5410200"/>
            <a:ext cx="2215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hisano@Nufact07)</a:t>
            </a:r>
            <a:endParaRPr kumimoji="1" lang="ja-JP" altLang="en-US" dirty="0"/>
          </a:p>
        </p:txBody>
      </p:sp>
      <p:sp>
        <p:nvSpPr>
          <p:cNvPr id="7" name="角丸四角形 4"/>
          <p:cNvSpPr>
            <a:spLocks noChangeArrowheads="1"/>
          </p:cNvSpPr>
          <p:nvPr/>
        </p:nvSpPr>
        <p:spPr bwMode="auto">
          <a:xfrm>
            <a:off x="381000" y="5562600"/>
            <a:ext cx="8382000" cy="926068"/>
          </a:xfrm>
          <a:prstGeom prst="roundRect">
            <a:avLst>
              <a:gd name="adj" fmla="val 16667"/>
            </a:avLst>
          </a:prstGeom>
          <a:solidFill>
            <a:srgbClr val="BDE0E3"/>
          </a:solidFill>
          <a:ln w="38100">
            <a:solidFill>
              <a:srgbClr val="AD180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buFontTx/>
              <a:buNone/>
              <a:defRPr/>
            </a:pPr>
            <a:r>
              <a:rPr lang="en-US" altLang="ja-JP" sz="2400" b="1" dirty="0" smtClean="0">
                <a:solidFill>
                  <a:srgbClr val="AD180A"/>
                </a:solidFill>
              </a:rPr>
              <a:t>But, SUSY flavor physics never ends </a:t>
            </a:r>
          </a:p>
          <a:p>
            <a:pPr algn="ctr">
              <a:buFontTx/>
              <a:buNone/>
              <a:defRPr/>
            </a:pPr>
            <a:r>
              <a:rPr lang="en-US" altLang="ja-JP" sz="2400" b="1" dirty="0">
                <a:solidFill>
                  <a:srgbClr val="AD180A"/>
                </a:solidFill>
              </a:rPr>
              <a:t>e</a:t>
            </a:r>
            <a:r>
              <a:rPr lang="en-US" altLang="ja-JP" sz="2400" b="1" dirty="0" smtClean="0">
                <a:solidFill>
                  <a:srgbClr val="AD180A"/>
                </a:solidFill>
              </a:rPr>
              <a:t>ven after the universality is confirmed.  </a:t>
            </a:r>
            <a:endParaRPr lang="en-US" altLang="ja-JP" sz="2400" b="1" dirty="0">
              <a:solidFill>
                <a:srgbClr val="AD180A"/>
              </a:solidFill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6624-E892-4942-B5A8-C5A6C389103A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2312</TotalTime>
  <Words>1602</Words>
  <Application>Microsoft Macintosh PowerPoint</Application>
  <PresentationFormat>画面に合わせる (4:3)</PresentationFormat>
  <Paragraphs>292</Paragraphs>
  <Slides>17</Slides>
  <Notes>3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テーマ</vt:lpstr>
      <vt:lpstr>Exploration without Map -  Lepton-Flavor Violation in LHC era -</vt:lpstr>
      <vt:lpstr>Congratulations! Nambu, Kobahashi and Maskawa Awarded 2008 Nobel Prize in Physics</vt:lpstr>
      <vt:lpstr>Exploration of TEV-scale Physics without Map</vt:lpstr>
      <vt:lpstr>Exploration of TEV-scale Physics without Map</vt:lpstr>
      <vt:lpstr>Exploration of TEV-scale Physics without Map</vt:lpstr>
      <vt:lpstr>Exploration of TEV-scale Physics without Map</vt:lpstr>
      <vt:lpstr>SUSY Flavor Problem</vt:lpstr>
      <vt:lpstr>SUSY Flavor Problem</vt:lpstr>
      <vt:lpstr>スライド 9</vt:lpstr>
      <vt:lpstr>SUSY Seesaw in the universality</vt:lpstr>
      <vt:lpstr>SUSY Seesaw in the universality</vt:lpstr>
      <vt:lpstr>Alignment                                            </vt:lpstr>
      <vt:lpstr>LFV in decoupling case</vt:lpstr>
      <vt:lpstr>Cosmological issues to LFV in SUSY </vt:lpstr>
      <vt:lpstr>スライド 15</vt:lpstr>
      <vt:lpstr>スライド 16</vt:lpstr>
      <vt:lpstr>Summary of my talk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Exploration without Map - Lepton-Flavor Violation in LHC era -</dc:title>
  <dc:creator>久野 純治</dc:creator>
  <cp:lastModifiedBy>久野 純治</cp:lastModifiedBy>
  <cp:revision>11</cp:revision>
  <dcterms:created xsi:type="dcterms:W3CDTF">2008-12-09T12:11:31Z</dcterms:created>
  <dcterms:modified xsi:type="dcterms:W3CDTF">2008-12-09T12:14:38Z</dcterms:modified>
</cp:coreProperties>
</file>