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86" r:id="rId3"/>
    <p:sldId id="298" r:id="rId4"/>
    <p:sldId id="284" r:id="rId5"/>
    <p:sldId id="266" r:id="rId6"/>
    <p:sldId id="294" r:id="rId7"/>
    <p:sldId id="280" r:id="rId8"/>
    <p:sldId id="293" r:id="rId9"/>
    <p:sldId id="264" r:id="rId10"/>
    <p:sldId id="276" r:id="rId11"/>
    <p:sldId id="295" r:id="rId12"/>
    <p:sldId id="297" r:id="rId13"/>
    <p:sldId id="270" r:id="rId14"/>
    <p:sldId id="289" r:id="rId15"/>
    <p:sldId id="271" r:id="rId16"/>
    <p:sldId id="292" r:id="rId17"/>
    <p:sldId id="299" r:id="rId18"/>
    <p:sldId id="300" r:id="rId19"/>
    <p:sldId id="301" r:id="rId20"/>
    <p:sldId id="302" r:id="rId21"/>
    <p:sldId id="303" r:id="rId22"/>
    <p:sldId id="305" r:id="rId23"/>
    <p:sldId id="304" r:id="rId24"/>
    <p:sldId id="283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2008-12-10%20JST&#25104;&#26524;&#30330;&#34920;\ops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2008-12-10%20JST&#25104;&#26524;&#30330;&#34920;\ops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2009-03-17%202nd%20Open%20Meeting%20of%20the%20SuperKEKB%20Collaboration\ops%20stats%202008%20be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2009-03-17%202nd%20Open%20Meeting%20of%20the%20SuperKEKB%20Collaboration\ops%20stats%202008%20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Sheet1!$B$33</c:f>
              <c:strCache>
                <c:ptCount val="1"/>
                <c:pt idx="0">
                  <c:v>apdg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Sheet1!$C$33:$Z$33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217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Sheet1!$B$34</c:f>
              <c:strCache>
                <c:ptCount val="1"/>
                <c:pt idx="0">
                  <c:v>atlas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Sheet1!$C$34:$Z$34</c:f>
              <c:numCache>
                <c:formatCode>General</c:formatCode>
                <c:ptCount val="24"/>
                <c:pt idx="0">
                  <c:v>834</c:v>
                </c:pt>
                <c:pt idx="1">
                  <c:v>212</c:v>
                </c:pt>
                <c:pt idx="2">
                  <c:v>26</c:v>
                </c:pt>
                <c:pt idx="3">
                  <c:v>92</c:v>
                </c:pt>
                <c:pt idx="4">
                  <c:v>35</c:v>
                </c:pt>
                <c:pt idx="5">
                  <c:v>37</c:v>
                </c:pt>
                <c:pt idx="6">
                  <c:v>136</c:v>
                </c:pt>
                <c:pt idx="7">
                  <c:v>201</c:v>
                </c:pt>
                <c:pt idx="8">
                  <c:v>192</c:v>
                </c:pt>
                <c:pt idx="9">
                  <c:v>21</c:v>
                </c:pt>
                <c:pt idx="10">
                  <c:v>246</c:v>
                </c:pt>
                <c:pt idx="11">
                  <c:v>551</c:v>
                </c:pt>
                <c:pt idx="12">
                  <c:v>39</c:v>
                </c:pt>
                <c:pt idx="13">
                  <c:v>57</c:v>
                </c:pt>
                <c:pt idx="14">
                  <c:v>15</c:v>
                </c:pt>
                <c:pt idx="15">
                  <c:v>41</c:v>
                </c:pt>
                <c:pt idx="16">
                  <c:v>266</c:v>
                </c:pt>
                <c:pt idx="17">
                  <c:v>295</c:v>
                </c:pt>
                <c:pt idx="18">
                  <c:v>223</c:v>
                </c:pt>
                <c:pt idx="19">
                  <c:v>221</c:v>
                </c:pt>
                <c:pt idx="20">
                  <c:v>113</c:v>
                </c:pt>
                <c:pt idx="21">
                  <c:v>243</c:v>
                </c:pt>
                <c:pt idx="22">
                  <c:v>736</c:v>
                </c:pt>
                <c:pt idx="23">
                  <c:v>2548</c:v>
                </c:pt>
              </c:numCache>
            </c:numRef>
          </c:val>
        </c:ser>
        <c:ser>
          <c:idx val="2"/>
          <c:order val="2"/>
          <c:tx>
            <c:strRef>
              <c:f>Sheet1!$B$35</c:f>
              <c:strCache>
                <c:ptCount val="1"/>
                <c:pt idx="0">
                  <c:v>belle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Sheet1!$C$35:$Z$35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47</c:v>
                </c:pt>
                <c:pt idx="6">
                  <c:v>66</c:v>
                </c:pt>
                <c:pt idx="7">
                  <c:v>1047</c:v>
                </c:pt>
                <c:pt idx="8">
                  <c:v>849</c:v>
                </c:pt>
                <c:pt idx="9">
                  <c:v>14</c:v>
                </c:pt>
                <c:pt idx="10">
                  <c:v>377</c:v>
                </c:pt>
                <c:pt idx="11">
                  <c:v>365</c:v>
                </c:pt>
                <c:pt idx="12">
                  <c:v>316</c:v>
                </c:pt>
                <c:pt idx="13">
                  <c:v>1688</c:v>
                </c:pt>
                <c:pt idx="14">
                  <c:v>438</c:v>
                </c:pt>
                <c:pt idx="15">
                  <c:v>522</c:v>
                </c:pt>
                <c:pt idx="16">
                  <c:v>2215</c:v>
                </c:pt>
                <c:pt idx="17">
                  <c:v>724</c:v>
                </c:pt>
                <c:pt idx="18">
                  <c:v>378</c:v>
                </c:pt>
                <c:pt idx="19">
                  <c:v>934</c:v>
                </c:pt>
                <c:pt idx="20">
                  <c:v>412</c:v>
                </c:pt>
                <c:pt idx="21">
                  <c:v>104</c:v>
                </c:pt>
                <c:pt idx="22">
                  <c:v>2967</c:v>
                </c:pt>
                <c:pt idx="23">
                  <c:v>6978</c:v>
                </c:pt>
              </c:numCache>
            </c:numRef>
          </c:val>
        </c:ser>
        <c:ser>
          <c:idx val="3"/>
          <c:order val="3"/>
          <c:tx>
            <c:strRef>
              <c:f>Sheet1!$B$36</c:f>
              <c:strCache>
                <c:ptCount val="1"/>
                <c:pt idx="0">
                  <c:v>calice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Sheet1!$C$36:$Z$36</c:f>
              <c:numCache>
                <c:formatCode>General</c:formatCode>
                <c:ptCount val="24"/>
                <c:pt idx="0">
                  <c:v>188</c:v>
                </c:pt>
                <c:pt idx="1">
                  <c:v>489</c:v>
                </c:pt>
                <c:pt idx="2">
                  <c:v>448</c:v>
                </c:pt>
                <c:pt idx="3">
                  <c:v>655</c:v>
                </c:pt>
                <c:pt idx="4">
                  <c:v>395</c:v>
                </c:pt>
                <c:pt idx="5">
                  <c:v>392</c:v>
                </c:pt>
                <c:pt idx="6">
                  <c:v>171</c:v>
                </c:pt>
                <c:pt idx="7">
                  <c:v>219</c:v>
                </c:pt>
                <c:pt idx="8">
                  <c:v>384</c:v>
                </c:pt>
                <c:pt idx="9">
                  <c:v>692</c:v>
                </c:pt>
                <c:pt idx="10">
                  <c:v>695</c:v>
                </c:pt>
                <c:pt idx="11">
                  <c:v>866</c:v>
                </c:pt>
                <c:pt idx="12">
                  <c:v>525</c:v>
                </c:pt>
                <c:pt idx="13">
                  <c:v>552</c:v>
                </c:pt>
                <c:pt idx="14">
                  <c:v>1003</c:v>
                </c:pt>
                <c:pt idx="15">
                  <c:v>881</c:v>
                </c:pt>
                <c:pt idx="16">
                  <c:v>1143</c:v>
                </c:pt>
                <c:pt idx="17">
                  <c:v>1757</c:v>
                </c:pt>
                <c:pt idx="18">
                  <c:v>1659</c:v>
                </c:pt>
                <c:pt idx="19">
                  <c:v>763</c:v>
                </c:pt>
                <c:pt idx="20">
                  <c:v>644</c:v>
                </c:pt>
                <c:pt idx="21">
                  <c:v>985</c:v>
                </c:pt>
                <c:pt idx="22">
                  <c:v>1701</c:v>
                </c:pt>
                <c:pt idx="23">
                  <c:v>1519</c:v>
                </c:pt>
              </c:numCache>
            </c:numRef>
          </c:val>
        </c:ser>
        <c:ser>
          <c:idx val="4"/>
          <c:order val="4"/>
          <c:tx>
            <c:strRef>
              <c:f>Sheet1!$B$37</c:f>
              <c:strCache>
                <c:ptCount val="1"/>
                <c:pt idx="0">
                  <c:v>dteam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Sheet1!$C$37:$Z$37</c:f>
              <c:numCache>
                <c:formatCode>General</c:formatCode>
                <c:ptCount val="24"/>
                <c:pt idx="0">
                  <c:v>0</c:v>
                </c:pt>
                <c:pt idx="1">
                  <c:v>27</c:v>
                </c:pt>
                <c:pt idx="2">
                  <c:v>0</c:v>
                </c:pt>
                <c:pt idx="3">
                  <c:v>10</c:v>
                </c:pt>
                <c:pt idx="4">
                  <c:v>148</c:v>
                </c:pt>
                <c:pt idx="5">
                  <c:v>205</c:v>
                </c:pt>
                <c:pt idx="6">
                  <c:v>72</c:v>
                </c:pt>
                <c:pt idx="7">
                  <c:v>181</c:v>
                </c:pt>
                <c:pt idx="8">
                  <c:v>393</c:v>
                </c:pt>
                <c:pt idx="9">
                  <c:v>704</c:v>
                </c:pt>
                <c:pt idx="10">
                  <c:v>583</c:v>
                </c:pt>
                <c:pt idx="11">
                  <c:v>641</c:v>
                </c:pt>
                <c:pt idx="12">
                  <c:v>411</c:v>
                </c:pt>
                <c:pt idx="13">
                  <c:v>408</c:v>
                </c:pt>
                <c:pt idx="14">
                  <c:v>595</c:v>
                </c:pt>
                <c:pt idx="15">
                  <c:v>400</c:v>
                </c:pt>
                <c:pt idx="16">
                  <c:v>444</c:v>
                </c:pt>
                <c:pt idx="17">
                  <c:v>744</c:v>
                </c:pt>
                <c:pt idx="18">
                  <c:v>264</c:v>
                </c:pt>
                <c:pt idx="19">
                  <c:v>323</c:v>
                </c:pt>
                <c:pt idx="20">
                  <c:v>39</c:v>
                </c:pt>
                <c:pt idx="21">
                  <c:v>122</c:v>
                </c:pt>
                <c:pt idx="22">
                  <c:v>74</c:v>
                </c:pt>
                <c:pt idx="23">
                  <c:v>276</c:v>
                </c:pt>
              </c:numCache>
            </c:numRef>
          </c:val>
        </c:ser>
        <c:ser>
          <c:idx val="5"/>
          <c:order val="5"/>
          <c:tx>
            <c:strRef>
              <c:f>Sheet1!$B$38</c:f>
              <c:strCache>
                <c:ptCount val="1"/>
                <c:pt idx="0">
                  <c:v>g4med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Sheet1!$C$38:$Z$38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74</c:v>
                </c:pt>
                <c:pt idx="12">
                  <c:v>15</c:v>
                </c:pt>
                <c:pt idx="13">
                  <c:v>148</c:v>
                </c:pt>
                <c:pt idx="14">
                  <c:v>19</c:v>
                </c:pt>
                <c:pt idx="15">
                  <c:v>1</c:v>
                </c:pt>
                <c:pt idx="16">
                  <c:v>5</c:v>
                </c:pt>
                <c:pt idx="17">
                  <c:v>13</c:v>
                </c:pt>
                <c:pt idx="18">
                  <c:v>15</c:v>
                </c:pt>
                <c:pt idx="19">
                  <c:v>7</c:v>
                </c:pt>
                <c:pt idx="20">
                  <c:v>4</c:v>
                </c:pt>
                <c:pt idx="21">
                  <c:v>146</c:v>
                </c:pt>
                <c:pt idx="22">
                  <c:v>581</c:v>
                </c:pt>
                <c:pt idx="23">
                  <c:v>397</c:v>
                </c:pt>
              </c:numCache>
            </c:numRef>
          </c:val>
        </c:ser>
        <c:ser>
          <c:idx val="6"/>
          <c:order val="6"/>
          <c:tx>
            <c:strRef>
              <c:f>Sheet1!$B$39</c:f>
              <c:strCache>
                <c:ptCount val="1"/>
                <c:pt idx="0">
                  <c:v>ilc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Sheet1!$C$39:$Z$39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13</c:v>
                </c:pt>
                <c:pt idx="12">
                  <c:v>9</c:v>
                </c:pt>
                <c:pt idx="13">
                  <c:v>661</c:v>
                </c:pt>
                <c:pt idx="14">
                  <c:v>9</c:v>
                </c:pt>
                <c:pt idx="15">
                  <c:v>2</c:v>
                </c:pt>
                <c:pt idx="16">
                  <c:v>20</c:v>
                </c:pt>
                <c:pt idx="17">
                  <c:v>63</c:v>
                </c:pt>
                <c:pt idx="18">
                  <c:v>23</c:v>
                </c:pt>
                <c:pt idx="19">
                  <c:v>4</c:v>
                </c:pt>
                <c:pt idx="20">
                  <c:v>2</c:v>
                </c:pt>
                <c:pt idx="21">
                  <c:v>123</c:v>
                </c:pt>
                <c:pt idx="22">
                  <c:v>486</c:v>
                </c:pt>
                <c:pt idx="23">
                  <c:v>420</c:v>
                </c:pt>
              </c:numCache>
            </c:numRef>
          </c:val>
        </c:ser>
        <c:ser>
          <c:idx val="7"/>
          <c:order val="7"/>
          <c:tx>
            <c:strRef>
              <c:f>Sheet1!$B$40</c:f>
              <c:strCache>
                <c:ptCount val="1"/>
                <c:pt idx="0">
                  <c:v>ops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Sheet1!$C$40:$Z$40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588</c:v>
                </c:pt>
                <c:pt idx="6">
                  <c:v>775</c:v>
                </c:pt>
                <c:pt idx="7">
                  <c:v>844</c:v>
                </c:pt>
                <c:pt idx="8">
                  <c:v>1333</c:v>
                </c:pt>
                <c:pt idx="9">
                  <c:v>1614</c:v>
                </c:pt>
                <c:pt idx="10">
                  <c:v>1362</c:v>
                </c:pt>
                <c:pt idx="11">
                  <c:v>1441</c:v>
                </c:pt>
                <c:pt idx="12">
                  <c:v>1650</c:v>
                </c:pt>
                <c:pt idx="13">
                  <c:v>1260</c:v>
                </c:pt>
                <c:pt idx="14">
                  <c:v>1510</c:v>
                </c:pt>
                <c:pt idx="15">
                  <c:v>1344</c:v>
                </c:pt>
                <c:pt idx="16">
                  <c:v>1105</c:v>
                </c:pt>
                <c:pt idx="17">
                  <c:v>1331</c:v>
                </c:pt>
                <c:pt idx="18">
                  <c:v>930</c:v>
                </c:pt>
                <c:pt idx="19">
                  <c:v>1591</c:v>
                </c:pt>
                <c:pt idx="20">
                  <c:v>1293</c:v>
                </c:pt>
                <c:pt idx="21">
                  <c:v>1507</c:v>
                </c:pt>
                <c:pt idx="22">
                  <c:v>1200</c:v>
                </c:pt>
                <c:pt idx="23">
                  <c:v>1595</c:v>
                </c:pt>
              </c:numCache>
            </c:numRef>
          </c:val>
        </c:ser>
        <c:ser>
          <c:idx val="8"/>
          <c:order val="8"/>
          <c:tx>
            <c:strRef>
              <c:f>Sheet1!$B$41</c:f>
              <c:strCache>
                <c:ptCount val="1"/>
                <c:pt idx="0">
                  <c:v>ppj</c:v>
                </c:pt>
              </c:strCache>
            </c:strRef>
          </c:tx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Sheet1!$C$41:$Z$41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8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8</c:v>
                </c:pt>
                <c:pt idx="16">
                  <c:v>882</c:v>
                </c:pt>
                <c:pt idx="17">
                  <c:v>5006</c:v>
                </c:pt>
                <c:pt idx="18">
                  <c:v>4368</c:v>
                </c:pt>
                <c:pt idx="19">
                  <c:v>6338</c:v>
                </c:pt>
                <c:pt idx="20">
                  <c:v>5806</c:v>
                </c:pt>
                <c:pt idx="21">
                  <c:v>3557</c:v>
                </c:pt>
                <c:pt idx="22">
                  <c:v>889</c:v>
                </c:pt>
                <c:pt idx="23">
                  <c:v>799</c:v>
                </c:pt>
              </c:numCache>
            </c:numRef>
          </c:val>
        </c:ser>
        <c:overlap val="100"/>
        <c:axId val="104620800"/>
        <c:axId val="104622336"/>
      </c:barChart>
      <c:lineChart>
        <c:grouping val="standard"/>
        <c:ser>
          <c:idx val="9"/>
          <c:order val="9"/>
          <c:tx>
            <c:strRef>
              <c:f>Sheet1!$B$42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Sheet1!$C$32:$Z$32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Sheet1!$C$42:$Z$42</c:f>
              <c:numCache>
                <c:formatCode>General</c:formatCode>
                <c:ptCount val="24"/>
                <c:pt idx="0">
                  <c:v>1022</c:v>
                </c:pt>
                <c:pt idx="1">
                  <c:v>1750</c:v>
                </c:pt>
                <c:pt idx="2">
                  <c:v>2224</c:v>
                </c:pt>
                <c:pt idx="3">
                  <c:v>2982</c:v>
                </c:pt>
                <c:pt idx="4">
                  <c:v>3583</c:v>
                </c:pt>
                <c:pt idx="5">
                  <c:v>5069</c:v>
                </c:pt>
                <c:pt idx="6">
                  <c:v>6294</c:v>
                </c:pt>
                <c:pt idx="7">
                  <c:v>8786</c:v>
                </c:pt>
                <c:pt idx="8">
                  <c:v>11937</c:v>
                </c:pt>
                <c:pt idx="9">
                  <c:v>14982</c:v>
                </c:pt>
                <c:pt idx="10">
                  <c:v>18247</c:v>
                </c:pt>
                <c:pt idx="11">
                  <c:v>22206</c:v>
                </c:pt>
                <c:pt idx="12">
                  <c:v>25176</c:v>
                </c:pt>
                <c:pt idx="13">
                  <c:v>29955</c:v>
                </c:pt>
                <c:pt idx="14">
                  <c:v>33550</c:v>
                </c:pt>
                <c:pt idx="15">
                  <c:v>36749</c:v>
                </c:pt>
                <c:pt idx="16">
                  <c:v>42829</c:v>
                </c:pt>
                <c:pt idx="17">
                  <c:v>52762</c:v>
                </c:pt>
                <c:pt idx="18">
                  <c:v>60622</c:v>
                </c:pt>
                <c:pt idx="19">
                  <c:v>70803</c:v>
                </c:pt>
                <c:pt idx="20">
                  <c:v>79116</c:v>
                </c:pt>
                <c:pt idx="21">
                  <c:v>85903</c:v>
                </c:pt>
                <c:pt idx="22">
                  <c:v>94537</c:v>
                </c:pt>
                <c:pt idx="23">
                  <c:v>109069</c:v>
                </c:pt>
              </c:numCache>
            </c:numRef>
          </c:val>
        </c:ser>
        <c:marker val="1"/>
        <c:axId val="104639488"/>
        <c:axId val="104637184"/>
      </c:lineChart>
      <c:dateAx>
        <c:axId val="104620800"/>
        <c:scaling>
          <c:orientation val="minMax"/>
        </c:scaling>
        <c:delete val="1"/>
        <c:axPos val="b"/>
        <c:numFmt formatCode="[$-409]mmm\-yy;@" sourceLinked="1"/>
        <c:tickLblPos val="nextTo"/>
        <c:crossAx val="104622336"/>
        <c:crosses val="autoZero"/>
        <c:auto val="1"/>
        <c:lblOffset val="100"/>
      </c:dateAx>
      <c:valAx>
        <c:axId val="104622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/>
                  <a:t>Number</a:t>
                </a:r>
                <a:r>
                  <a:rPr lang="en-US" altLang="ja-JP" baseline="0" dirty="0"/>
                  <a:t> of Submitted </a:t>
                </a:r>
                <a:r>
                  <a:rPr lang="en-US" altLang="ja-JP" baseline="0" dirty="0" smtClean="0"/>
                  <a:t>Jobs</a:t>
                </a:r>
              </a:p>
              <a:p>
                <a:pPr>
                  <a:defRPr/>
                </a:pPr>
                <a:r>
                  <a:rPr lang="en-US" altLang="ja-JP" baseline="0" dirty="0" smtClean="0"/>
                  <a:t>(x1000</a:t>
                </a:r>
                <a:r>
                  <a:rPr lang="en-US" altLang="ja-JP" baseline="0" dirty="0"/>
                  <a:t>)</a:t>
                </a:r>
                <a:endParaRPr lang="ja-JP" altLang="en-US" dirty="0"/>
              </a:p>
            </c:rich>
          </c:tx>
          <c:layout/>
        </c:title>
        <c:numFmt formatCode="General" sourceLinked="1"/>
        <c:tickLblPos val="nextTo"/>
        <c:crossAx val="104620800"/>
        <c:crosses val="autoZero"/>
        <c:crossBetween val="between"/>
        <c:dispUnits>
          <c:builtInUnit val="thousands"/>
        </c:dispUnits>
      </c:valAx>
      <c:valAx>
        <c:axId val="10463718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Total</a:t>
                </a:r>
                <a:r>
                  <a:rPr lang="en-US" altLang="ja-JP" baseline="0" dirty="0">
                    <a:solidFill>
                      <a:srgbClr val="FF0000"/>
                    </a:solidFill>
                  </a:rPr>
                  <a:t> </a:t>
                </a:r>
                <a:endParaRPr lang="ja-JP" altLang="en-US" dirty="0">
                  <a:solidFill>
                    <a:srgbClr val="FF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104639488"/>
        <c:crosses val="max"/>
        <c:crossBetween val="between"/>
        <c:dispUnits>
          <c:builtInUnit val="thousands"/>
        </c:dispUnits>
      </c:valAx>
      <c:dateAx>
        <c:axId val="104639488"/>
        <c:scaling>
          <c:orientation val="minMax"/>
        </c:scaling>
        <c:delete val="1"/>
        <c:axPos val="b"/>
        <c:numFmt formatCode="[$-409]mmm\-yy;@" sourceLinked="1"/>
        <c:tickLblPos val="nextTo"/>
        <c:crossAx val="104637184"/>
        <c:crosses val="autoZero"/>
        <c:auto val="1"/>
        <c:lblOffset val="100"/>
      </c:dateAx>
    </c:plotArea>
    <c:legend>
      <c:legendPos val="l"/>
      <c:layout>
        <c:manualLayout>
          <c:xMode val="edge"/>
          <c:yMode val="edge"/>
          <c:x val="0.11807761136458472"/>
          <c:y val="2.7984306071598629E-3"/>
          <c:w val="8.9960889467975008E-2"/>
          <c:h val="0.861915027216409"/>
        </c:manualLayout>
      </c:layout>
      <c:overlay val="1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Sheet1!$B$73</c:f>
              <c:strCache>
                <c:ptCount val="1"/>
                <c:pt idx="0">
                  <c:v>apdg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Sheet1!$C$73:$Z$73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Sheet1!$B$74</c:f>
              <c:strCache>
                <c:ptCount val="1"/>
                <c:pt idx="0">
                  <c:v>atlas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Sheet1!$C$74:$Z$74</c:f>
              <c:numCache>
                <c:formatCode>General</c:formatCode>
                <c:ptCount val="24"/>
                <c:pt idx="0">
                  <c:v>1758</c:v>
                </c:pt>
                <c:pt idx="1">
                  <c:v>428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183</c:v>
                </c:pt>
                <c:pt idx="7">
                  <c:v>4089</c:v>
                </c:pt>
                <c:pt idx="8">
                  <c:v>771</c:v>
                </c:pt>
                <c:pt idx="9">
                  <c:v>57</c:v>
                </c:pt>
                <c:pt idx="10">
                  <c:v>1274</c:v>
                </c:pt>
                <c:pt idx="11">
                  <c:v>4611</c:v>
                </c:pt>
                <c:pt idx="12">
                  <c:v>5287</c:v>
                </c:pt>
                <c:pt idx="13">
                  <c:v>2944</c:v>
                </c:pt>
                <c:pt idx="14">
                  <c:v>0</c:v>
                </c:pt>
                <c:pt idx="15">
                  <c:v>0</c:v>
                </c:pt>
                <c:pt idx="16">
                  <c:v>3871</c:v>
                </c:pt>
                <c:pt idx="17">
                  <c:v>7302</c:v>
                </c:pt>
                <c:pt idx="18">
                  <c:v>7638</c:v>
                </c:pt>
                <c:pt idx="19">
                  <c:v>7079</c:v>
                </c:pt>
                <c:pt idx="20">
                  <c:v>7980</c:v>
                </c:pt>
                <c:pt idx="21">
                  <c:v>1252</c:v>
                </c:pt>
                <c:pt idx="22">
                  <c:v>6460</c:v>
                </c:pt>
                <c:pt idx="23">
                  <c:v>5734</c:v>
                </c:pt>
              </c:numCache>
            </c:numRef>
          </c:val>
        </c:ser>
        <c:ser>
          <c:idx val="2"/>
          <c:order val="2"/>
          <c:tx>
            <c:strRef>
              <c:f>Sheet1!$B$75</c:f>
              <c:strCache>
                <c:ptCount val="1"/>
                <c:pt idx="0">
                  <c:v>belle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Sheet1!$C$75:$Z$75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7000</c:v>
                </c:pt>
                <c:pt idx="8">
                  <c:v>13077</c:v>
                </c:pt>
                <c:pt idx="9">
                  <c:v>56</c:v>
                </c:pt>
                <c:pt idx="10">
                  <c:v>9174</c:v>
                </c:pt>
                <c:pt idx="11">
                  <c:v>16889</c:v>
                </c:pt>
                <c:pt idx="12">
                  <c:v>8785</c:v>
                </c:pt>
                <c:pt idx="13">
                  <c:v>25444</c:v>
                </c:pt>
                <c:pt idx="14">
                  <c:v>8525</c:v>
                </c:pt>
                <c:pt idx="15">
                  <c:v>9841</c:v>
                </c:pt>
                <c:pt idx="16">
                  <c:v>28136</c:v>
                </c:pt>
                <c:pt idx="17">
                  <c:v>15304</c:v>
                </c:pt>
                <c:pt idx="18">
                  <c:v>11097</c:v>
                </c:pt>
                <c:pt idx="19">
                  <c:v>28333</c:v>
                </c:pt>
                <c:pt idx="20">
                  <c:v>8127</c:v>
                </c:pt>
                <c:pt idx="21">
                  <c:v>2</c:v>
                </c:pt>
                <c:pt idx="22">
                  <c:v>34041</c:v>
                </c:pt>
                <c:pt idx="23">
                  <c:v>17887</c:v>
                </c:pt>
              </c:numCache>
            </c:numRef>
          </c:val>
        </c:ser>
        <c:ser>
          <c:idx val="3"/>
          <c:order val="3"/>
          <c:tx>
            <c:strRef>
              <c:f>Sheet1!$B$76</c:f>
              <c:strCache>
                <c:ptCount val="1"/>
                <c:pt idx="0">
                  <c:v>calice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Sheet1!$C$76:$Z$76</c:f>
              <c:numCache>
                <c:formatCode>General</c:formatCode>
                <c:ptCount val="24"/>
                <c:pt idx="0">
                  <c:v>1</c:v>
                </c:pt>
                <c:pt idx="1">
                  <c:v>25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42</c:v>
                </c:pt>
                <c:pt idx="13">
                  <c:v>87</c:v>
                </c:pt>
                <c:pt idx="14">
                  <c:v>213</c:v>
                </c:pt>
                <c:pt idx="15">
                  <c:v>142</c:v>
                </c:pt>
                <c:pt idx="16">
                  <c:v>8</c:v>
                </c:pt>
                <c:pt idx="17">
                  <c:v>13</c:v>
                </c:pt>
                <c:pt idx="18">
                  <c:v>9</c:v>
                </c:pt>
                <c:pt idx="19">
                  <c:v>1475</c:v>
                </c:pt>
                <c:pt idx="20">
                  <c:v>52</c:v>
                </c:pt>
                <c:pt idx="21">
                  <c:v>5</c:v>
                </c:pt>
                <c:pt idx="22">
                  <c:v>3</c:v>
                </c:pt>
                <c:pt idx="23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Sheet1!$B$77</c:f>
              <c:strCache>
                <c:ptCount val="1"/>
                <c:pt idx="0">
                  <c:v>dteam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Sheet1!$C$77:$Z$77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6</c:v>
                </c:pt>
                <c:pt idx="18">
                  <c:v>2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Sheet1!$B$78</c:f>
              <c:strCache>
                <c:ptCount val="1"/>
                <c:pt idx="0">
                  <c:v>g4med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Sheet1!$C$78:$Z$78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145</c:v>
                </c:pt>
                <c:pt idx="12">
                  <c:v>35</c:v>
                </c:pt>
                <c:pt idx="13">
                  <c:v>380</c:v>
                </c:pt>
                <c:pt idx="14">
                  <c:v>6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Sheet1!$B$79</c:f>
              <c:strCache>
                <c:ptCount val="1"/>
                <c:pt idx="0">
                  <c:v>ilc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Sheet1!$C$79:$Z$79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243</c:v>
                </c:pt>
                <c:pt idx="18">
                  <c:v>103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Sheet1!$B$80</c:f>
              <c:strCache>
                <c:ptCount val="1"/>
                <c:pt idx="0">
                  <c:v>ops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Sheet1!$C$80:$Z$80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9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8</c:v>
                </c:pt>
                <c:pt idx="18">
                  <c:v>6</c:v>
                </c:pt>
                <c:pt idx="19">
                  <c:v>20</c:v>
                </c:pt>
                <c:pt idx="20">
                  <c:v>23</c:v>
                </c:pt>
                <c:pt idx="21">
                  <c:v>26</c:v>
                </c:pt>
                <c:pt idx="22">
                  <c:v>18</c:v>
                </c:pt>
                <c:pt idx="23">
                  <c:v>31</c:v>
                </c:pt>
              </c:numCache>
            </c:numRef>
          </c:val>
        </c:ser>
        <c:ser>
          <c:idx val="8"/>
          <c:order val="8"/>
          <c:tx>
            <c:strRef>
              <c:f>Sheet1!$B$81</c:f>
              <c:strCache>
                <c:ptCount val="1"/>
                <c:pt idx="0">
                  <c:v>ppj</c:v>
                </c:pt>
              </c:strCache>
            </c:strRef>
          </c:tx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Sheet1!$C$81:$Z$81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9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5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overlap val="100"/>
        <c:axId val="105081472"/>
        <c:axId val="105095552"/>
      </c:barChart>
      <c:lineChart>
        <c:grouping val="standard"/>
        <c:ser>
          <c:idx val="9"/>
          <c:order val="9"/>
          <c:tx>
            <c:strRef>
              <c:f>Sheet1!$B$82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Sheet1!$C$72:$Z$72</c:f>
              <c:numCache>
                <c:formatCode>[$-409]mmm\-yy;@</c:formatCode>
                <c:ptCount val="24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</c:numCache>
            </c:numRef>
          </c:cat>
          <c:val>
            <c:numRef>
              <c:f>Sheet1!$C$82:$Z$82</c:f>
              <c:numCache>
                <c:formatCode>General</c:formatCode>
                <c:ptCount val="24"/>
                <c:pt idx="0">
                  <c:v>1759</c:v>
                </c:pt>
                <c:pt idx="1">
                  <c:v>2212</c:v>
                </c:pt>
                <c:pt idx="2">
                  <c:v>2215</c:v>
                </c:pt>
                <c:pt idx="3">
                  <c:v>2220</c:v>
                </c:pt>
                <c:pt idx="4">
                  <c:v>2223</c:v>
                </c:pt>
                <c:pt idx="5">
                  <c:v>2245</c:v>
                </c:pt>
                <c:pt idx="6">
                  <c:v>2432</c:v>
                </c:pt>
                <c:pt idx="7">
                  <c:v>13526</c:v>
                </c:pt>
                <c:pt idx="8">
                  <c:v>27384</c:v>
                </c:pt>
                <c:pt idx="9">
                  <c:v>27514</c:v>
                </c:pt>
                <c:pt idx="10">
                  <c:v>37978</c:v>
                </c:pt>
                <c:pt idx="11">
                  <c:v>59638</c:v>
                </c:pt>
                <c:pt idx="12">
                  <c:v>73799</c:v>
                </c:pt>
                <c:pt idx="13">
                  <c:v>102664</c:v>
                </c:pt>
                <c:pt idx="14">
                  <c:v>111421</c:v>
                </c:pt>
                <c:pt idx="15">
                  <c:v>121416</c:v>
                </c:pt>
                <c:pt idx="16">
                  <c:v>153446</c:v>
                </c:pt>
                <c:pt idx="17">
                  <c:v>176333</c:v>
                </c:pt>
                <c:pt idx="18">
                  <c:v>195194</c:v>
                </c:pt>
                <c:pt idx="19">
                  <c:v>232111</c:v>
                </c:pt>
                <c:pt idx="20">
                  <c:v>248301</c:v>
                </c:pt>
                <c:pt idx="21">
                  <c:v>249593</c:v>
                </c:pt>
                <c:pt idx="22">
                  <c:v>290119</c:v>
                </c:pt>
                <c:pt idx="23">
                  <c:v>313778</c:v>
                </c:pt>
              </c:numCache>
            </c:numRef>
          </c:val>
        </c:ser>
        <c:marker val="1"/>
        <c:axId val="105108608"/>
        <c:axId val="105097856"/>
      </c:lineChart>
      <c:dateAx>
        <c:axId val="105081472"/>
        <c:scaling>
          <c:orientation val="minMax"/>
        </c:scaling>
        <c:axPos val="b"/>
        <c:numFmt formatCode="[$-409]mmm\-yy;@" sourceLinked="1"/>
        <c:tickLblPos val="nextTo"/>
        <c:crossAx val="105095552"/>
        <c:crosses val="autoZero"/>
        <c:auto val="1"/>
        <c:lblOffset val="100"/>
      </c:dateAx>
      <c:valAx>
        <c:axId val="105095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/>
                  <a:t>CPU </a:t>
                </a:r>
                <a:r>
                  <a:rPr lang="en-US" altLang="ja-JP" dirty="0" smtClean="0"/>
                  <a:t>Consumption</a:t>
                </a:r>
              </a:p>
              <a:p>
                <a:pPr>
                  <a:defRPr/>
                </a:pPr>
                <a:r>
                  <a:rPr lang="en-US" altLang="ja-JP" dirty="0" smtClean="0"/>
                  <a:t>(x1000 </a:t>
                </a:r>
                <a:r>
                  <a:rPr lang="en-US" altLang="ja-JP" dirty="0"/>
                  <a:t>kSI2K x Hrs)</a:t>
                </a:r>
                <a:endParaRPr lang="ja-JP" altLang="en-US" dirty="0"/>
              </a:p>
            </c:rich>
          </c:tx>
          <c:layout/>
        </c:title>
        <c:numFmt formatCode="General" sourceLinked="1"/>
        <c:tickLblPos val="nextTo"/>
        <c:crossAx val="105081472"/>
        <c:crosses val="autoZero"/>
        <c:crossBetween val="between"/>
        <c:dispUnits>
          <c:builtInUnit val="thousands"/>
        </c:dispUnits>
      </c:valAx>
      <c:valAx>
        <c:axId val="10509785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altLang="ja-JP" dirty="0" smtClean="0">
                    <a:solidFill>
                      <a:srgbClr val="FF0000"/>
                    </a:solidFill>
                  </a:rPr>
                  <a:t>Total</a:t>
                </a:r>
                <a:endParaRPr lang="ja-JP" altLang="en-US" dirty="0">
                  <a:solidFill>
                    <a:srgbClr val="FF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105108608"/>
        <c:crosses val="max"/>
        <c:crossBetween val="between"/>
        <c:dispUnits>
          <c:builtInUnit val="thousands"/>
        </c:dispUnits>
      </c:valAx>
      <c:dateAx>
        <c:axId val="105108608"/>
        <c:scaling>
          <c:orientation val="minMax"/>
        </c:scaling>
        <c:delete val="1"/>
        <c:axPos val="b"/>
        <c:numFmt formatCode="[$-409]mmm\-yy;@" sourceLinked="1"/>
        <c:tickLblPos val="nextTo"/>
        <c:crossAx val="105097856"/>
        <c:crosses val="autoZero"/>
        <c:auto val="1"/>
        <c:lblOffset val="100"/>
      </c:date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VONAME_njobs_SITE_DATE!$A$6</c:f>
              <c:strCache>
                <c:ptCount val="1"/>
                <c:pt idx="0">
                  <c:v>Australia-ATLAS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VONAME_njobs_SITE_DATE!$B$6:$M$6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360</c:v>
                </c:pt>
              </c:numCache>
            </c:numRef>
          </c:val>
        </c:ser>
        <c:ser>
          <c:idx val="1"/>
          <c:order val="1"/>
          <c:tx>
            <c:strRef>
              <c:f>VONAME_njobs_SITE_DATE!$A$7</c:f>
              <c:strCache>
                <c:ptCount val="1"/>
                <c:pt idx="0">
                  <c:v>CYFRONET-LCG2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VONAME_njobs_SITE_DATE!$B$7:$M$7</c:f>
              <c:numCache>
                <c:formatCode>General</c:formatCode>
                <c:ptCount val="12"/>
                <c:pt idx="0">
                  <c:v>11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28</c:v>
                </c:pt>
                <c:pt idx="11">
                  <c:v>673</c:v>
                </c:pt>
              </c:numCache>
            </c:numRef>
          </c:val>
        </c:ser>
        <c:ser>
          <c:idx val="2"/>
          <c:order val="2"/>
          <c:tx>
            <c:strRef>
              <c:f>VONAME_njobs_SITE_DATE!$A$8</c:f>
              <c:strCache>
                <c:ptCount val="1"/>
                <c:pt idx="0">
                  <c:v>FZK-LCG2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VONAME_njobs_SITE_DATE!$B$8:$M$8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0</c:v>
                </c:pt>
                <c:pt idx="7">
                  <c:v>2</c:v>
                </c:pt>
                <c:pt idx="8">
                  <c:v>7</c:v>
                </c:pt>
                <c:pt idx="9">
                  <c:v>10</c:v>
                </c:pt>
                <c:pt idx="10">
                  <c:v>198</c:v>
                </c:pt>
                <c:pt idx="11">
                  <c:v>2539</c:v>
                </c:pt>
              </c:numCache>
            </c:numRef>
          </c:val>
        </c:ser>
        <c:ser>
          <c:idx val="3"/>
          <c:order val="3"/>
          <c:tx>
            <c:strRef>
              <c:f>VONAME_njobs_SITE_DATE!$A$9</c:f>
              <c:strCache>
                <c:ptCount val="1"/>
                <c:pt idx="0">
                  <c:v>JP-KEK-CRC-01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VONAME_njobs_SITE_DATE!$B$9:$M$9</c:f>
              <c:numCache>
                <c:formatCode>General</c:formatCode>
                <c:ptCount val="12"/>
                <c:pt idx="0">
                  <c:v>631</c:v>
                </c:pt>
                <c:pt idx="1">
                  <c:v>0</c:v>
                </c:pt>
                <c:pt idx="2">
                  <c:v>17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  <c:pt idx="10">
                  <c:v>8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VONAME_njobs_SITE_DATE!$A$10</c:f>
              <c:strCache>
                <c:ptCount val="1"/>
                <c:pt idx="0">
                  <c:v>KR-KISTI-GCRT-01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VONAME_njobs_SITE_DATE!$B$10:$M$10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21</c:v>
                </c:pt>
                <c:pt idx="11">
                  <c:v>267</c:v>
                </c:pt>
              </c:numCache>
            </c:numRef>
          </c:val>
        </c:ser>
        <c:ser>
          <c:idx val="5"/>
          <c:order val="5"/>
          <c:tx>
            <c:strRef>
              <c:f>VONAME_njobs_SITE_DATE!$A$11</c:f>
              <c:strCache>
                <c:ptCount val="1"/>
                <c:pt idx="0">
                  <c:v>SiGNET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VONAME_njobs_SITE_DATE!$B$11:$M$11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188</c:v>
                </c:pt>
                <c:pt idx="6">
                  <c:v>291</c:v>
                </c:pt>
                <c:pt idx="7">
                  <c:v>45</c:v>
                </c:pt>
                <c:pt idx="8">
                  <c:v>47</c:v>
                </c:pt>
                <c:pt idx="9">
                  <c:v>113</c:v>
                </c:pt>
                <c:pt idx="10">
                  <c:v>600</c:v>
                </c:pt>
                <c:pt idx="11">
                  <c:v>851</c:v>
                </c:pt>
              </c:numCache>
            </c:numRef>
          </c:val>
        </c:ser>
        <c:ser>
          <c:idx val="6"/>
          <c:order val="6"/>
          <c:tx>
            <c:strRef>
              <c:f>VONAME_njobs_SITE_DATE!$A$12</c:f>
              <c:strCache>
                <c:ptCount val="1"/>
                <c:pt idx="0">
                  <c:v>TW-FTT</c:v>
                </c:pt>
              </c:strCache>
            </c:strRef>
          </c:tx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VONAME_njobs_SITE_DATE!$B$12:$M$12</c:f>
              <c:numCache>
                <c:formatCode>General</c:formatCode>
                <c:ptCount val="12"/>
                <c:pt idx="0">
                  <c:v>11648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  <c:pt idx="9">
                  <c:v>7</c:v>
                </c:pt>
                <c:pt idx="10">
                  <c:v>13</c:v>
                </c:pt>
                <c:pt idx="11">
                  <c:v>0</c:v>
                </c:pt>
              </c:numCache>
            </c:numRef>
          </c:val>
        </c:ser>
        <c:overlap val="100"/>
        <c:axId val="105041280"/>
        <c:axId val="105120896"/>
      </c:barChart>
      <c:lineChart>
        <c:grouping val="standard"/>
        <c:ser>
          <c:idx val="7"/>
          <c:order val="7"/>
          <c:tx>
            <c:strRef>
              <c:f>VONAME_njobs_SITE_DATE!$A$13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VONAME_njobs_SITE_DATE!$B$5:$M$5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VONAME_njobs_SITE_DATE!$B$13:$M$13</c:f>
              <c:numCache>
                <c:formatCode>General</c:formatCode>
                <c:ptCount val="12"/>
                <c:pt idx="0">
                  <c:v>12290</c:v>
                </c:pt>
                <c:pt idx="1">
                  <c:v>12290</c:v>
                </c:pt>
                <c:pt idx="2">
                  <c:v>12321</c:v>
                </c:pt>
                <c:pt idx="3">
                  <c:v>12330</c:v>
                </c:pt>
                <c:pt idx="4">
                  <c:v>12343</c:v>
                </c:pt>
                <c:pt idx="5">
                  <c:v>12543</c:v>
                </c:pt>
                <c:pt idx="6">
                  <c:v>12834</c:v>
                </c:pt>
                <c:pt idx="7">
                  <c:v>12881</c:v>
                </c:pt>
                <c:pt idx="8">
                  <c:v>12947</c:v>
                </c:pt>
                <c:pt idx="9">
                  <c:v>13087</c:v>
                </c:pt>
                <c:pt idx="10">
                  <c:v>13962</c:v>
                </c:pt>
                <c:pt idx="11">
                  <c:v>18652</c:v>
                </c:pt>
              </c:numCache>
            </c:numRef>
          </c:val>
        </c:ser>
        <c:marker val="1"/>
        <c:axId val="105129856"/>
        <c:axId val="105123200"/>
      </c:lineChart>
      <c:dateAx>
        <c:axId val="105041280"/>
        <c:scaling>
          <c:orientation val="minMax"/>
          <c:max val="39881"/>
        </c:scaling>
        <c:delete val="1"/>
        <c:axPos val="b"/>
        <c:numFmt formatCode="[$-409]mmm\-yy;@" sourceLinked="1"/>
        <c:tickLblPos val="nextTo"/>
        <c:crossAx val="105120896"/>
        <c:crosses val="autoZero"/>
        <c:auto val="1"/>
        <c:lblOffset val="100"/>
      </c:dateAx>
      <c:valAx>
        <c:axId val="105120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Number of Submitted Jobs</a:t>
                </a:r>
              </a:p>
              <a:p>
                <a:pPr>
                  <a:defRPr/>
                </a:pPr>
                <a:r>
                  <a:rPr lang="en-US" altLang="ja-JP" dirty="0" smtClean="0"/>
                  <a:t>(x1000)</a:t>
                </a:r>
                <a:endParaRPr lang="ja-JP" altLang="en-US" dirty="0"/>
              </a:p>
            </c:rich>
          </c:tx>
          <c:layout/>
        </c:title>
        <c:numFmt formatCode="General" sourceLinked="1"/>
        <c:tickLblPos val="nextTo"/>
        <c:crossAx val="105041280"/>
        <c:crosses val="autoZero"/>
        <c:crossBetween val="between"/>
        <c:dispUnits>
          <c:builtInUnit val="thousands"/>
        </c:dispUnits>
      </c:valAx>
      <c:valAx>
        <c:axId val="1051232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altLang="ja-JP" dirty="0" smtClean="0">
                    <a:solidFill>
                      <a:srgbClr val="FF0000"/>
                    </a:solidFill>
                  </a:rPr>
                  <a:t>Total</a:t>
                </a:r>
                <a:endParaRPr lang="ja-JP" altLang="en-US" dirty="0">
                  <a:solidFill>
                    <a:srgbClr val="FF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105129856"/>
        <c:crosses val="max"/>
        <c:crossBetween val="between"/>
        <c:dispUnits>
          <c:builtInUnit val="thousands"/>
        </c:dispUnits>
      </c:valAx>
      <c:dateAx>
        <c:axId val="105129856"/>
        <c:scaling>
          <c:orientation val="minMax"/>
        </c:scaling>
        <c:delete val="1"/>
        <c:axPos val="b"/>
        <c:numFmt formatCode="[$-409]mmm\-yy;@" sourceLinked="1"/>
        <c:tickLblPos val="nextTo"/>
        <c:crossAx val="105123200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1824455838495988"/>
          <c:y val="0.11697185383294111"/>
          <c:w val="0.17446797022793006"/>
          <c:h val="0.76177615143036415"/>
        </c:manualLayout>
      </c:layout>
      <c:overlay val="1"/>
      <c:spPr>
        <a:solidFill>
          <a:srgbClr val="FFFFFF">
            <a:alpha val="80000"/>
          </a:srgbClr>
        </a:solidFill>
      </c:sp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VONAME_njobs_SITE_DATE!$A$21</c:f>
              <c:strCache>
                <c:ptCount val="1"/>
                <c:pt idx="0">
                  <c:v>Australia-ATLAS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VONAME_njobs_SITE_DATE!$B$21:$M$21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95088</c:v>
                </c:pt>
              </c:numCache>
            </c:numRef>
          </c:val>
        </c:ser>
        <c:ser>
          <c:idx val="1"/>
          <c:order val="1"/>
          <c:tx>
            <c:strRef>
              <c:f>VONAME_njobs_SITE_DATE!$A$22</c:f>
              <c:strCache>
                <c:ptCount val="1"/>
                <c:pt idx="0">
                  <c:v>CYFRONET-LCG2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VONAME_njobs_SITE_DATE!$B$22:$M$22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974</c:v>
                </c:pt>
                <c:pt idx="11">
                  <c:v>15582</c:v>
                </c:pt>
              </c:numCache>
            </c:numRef>
          </c:val>
        </c:ser>
        <c:ser>
          <c:idx val="2"/>
          <c:order val="2"/>
          <c:tx>
            <c:strRef>
              <c:f>VONAME_njobs_SITE_DATE!$A$23</c:f>
              <c:strCache>
                <c:ptCount val="1"/>
                <c:pt idx="0">
                  <c:v>FZK-LCG2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VONAME_njobs_SITE_DATE!$B$23:$M$23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32</c:v>
                </c:pt>
                <c:pt idx="10">
                  <c:v>1959</c:v>
                </c:pt>
                <c:pt idx="11">
                  <c:v>38844</c:v>
                </c:pt>
              </c:numCache>
            </c:numRef>
          </c:val>
        </c:ser>
        <c:ser>
          <c:idx val="3"/>
          <c:order val="3"/>
          <c:tx>
            <c:strRef>
              <c:f>VONAME_njobs_SITE_DATE!$A$24</c:f>
              <c:strCache>
                <c:ptCount val="1"/>
                <c:pt idx="0">
                  <c:v>JP-KEK-CRC-01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VONAME_njobs_SITE_DATE!$B$24:$M$24</c:f>
              <c:numCache>
                <c:formatCode>General</c:formatCode>
                <c:ptCount val="12"/>
                <c:pt idx="0">
                  <c:v>1060</c:v>
                </c:pt>
                <c:pt idx="1">
                  <c:v>0</c:v>
                </c:pt>
                <c:pt idx="2">
                  <c:v>271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VONAME_njobs_SITE_DATE!$A$25</c:f>
              <c:strCache>
                <c:ptCount val="1"/>
                <c:pt idx="0">
                  <c:v>KR-KISTI-GCRT-01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VONAME_njobs_SITE_DATE!$B$25:$M$25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3779</c:v>
                </c:pt>
              </c:numCache>
            </c:numRef>
          </c:val>
        </c:ser>
        <c:ser>
          <c:idx val="5"/>
          <c:order val="5"/>
          <c:tx>
            <c:strRef>
              <c:f>VONAME_njobs_SITE_DATE!$A$26</c:f>
              <c:strCache>
                <c:ptCount val="1"/>
                <c:pt idx="0">
                  <c:v>SiGNET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VONAME_njobs_SITE_DATE!$B$26:$M$26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28</c:v>
                </c:pt>
                <c:pt idx="6">
                  <c:v>42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722</c:v>
                </c:pt>
                <c:pt idx="11">
                  <c:v>1318</c:v>
                </c:pt>
              </c:numCache>
            </c:numRef>
          </c:val>
        </c:ser>
        <c:ser>
          <c:idx val="6"/>
          <c:order val="6"/>
          <c:tx>
            <c:strRef>
              <c:f>VONAME_njobs_SITE_DATE!$A$27</c:f>
              <c:strCache>
                <c:ptCount val="1"/>
                <c:pt idx="0">
                  <c:v>TW-FTT</c:v>
                </c:pt>
              </c:strCache>
            </c:strRef>
          </c:tx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VONAME_njobs_SITE_DATE!$B$27:$M$27</c:f>
              <c:numCache>
                <c:formatCode>General</c:formatCode>
                <c:ptCount val="12"/>
                <c:pt idx="0">
                  <c:v>13253</c:v>
                </c:pt>
                <c:pt idx="1">
                  <c:v>0</c:v>
                </c:pt>
                <c:pt idx="2">
                  <c:v>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27</c:v>
                </c:pt>
                <c:pt idx="9">
                  <c:v>34</c:v>
                </c:pt>
                <c:pt idx="10">
                  <c:v>276</c:v>
                </c:pt>
                <c:pt idx="11">
                  <c:v>0</c:v>
                </c:pt>
              </c:numCache>
            </c:numRef>
          </c:val>
        </c:ser>
        <c:overlap val="100"/>
        <c:axId val="105181184"/>
        <c:axId val="105182720"/>
      </c:barChart>
      <c:lineChart>
        <c:grouping val="standard"/>
        <c:ser>
          <c:idx val="7"/>
          <c:order val="7"/>
          <c:tx>
            <c:strRef>
              <c:f>VONAME_njobs_SITE_DATE!$A$28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VONAME_njobs_SITE_DATE!$B$20:$M$20</c:f>
              <c:numCache>
                <c:formatCode>[$-409]mmm\-yy;@</c:formatCode>
                <c:ptCount val="12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39995</c:v>
                </c:pt>
                <c:pt idx="4">
                  <c:v>40026</c:v>
                </c:pt>
                <c:pt idx="5">
                  <c:v>40057</c:v>
                </c:pt>
                <c:pt idx="6">
                  <c:v>40087</c:v>
                </c:pt>
                <c:pt idx="7">
                  <c:v>40118</c:v>
                </c:pt>
                <c:pt idx="8">
                  <c:v>40148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</c:numCache>
            </c:numRef>
          </c:cat>
          <c:val>
            <c:numRef>
              <c:f>VONAME_njobs_SITE_DATE!$B$28:$M$28</c:f>
              <c:numCache>
                <c:formatCode>General</c:formatCode>
                <c:ptCount val="12"/>
                <c:pt idx="0">
                  <c:v>14315</c:v>
                </c:pt>
                <c:pt idx="1">
                  <c:v>14315</c:v>
                </c:pt>
                <c:pt idx="2">
                  <c:v>14600</c:v>
                </c:pt>
                <c:pt idx="3">
                  <c:v>14600</c:v>
                </c:pt>
                <c:pt idx="4">
                  <c:v>14600</c:v>
                </c:pt>
                <c:pt idx="5">
                  <c:v>14628</c:v>
                </c:pt>
                <c:pt idx="6">
                  <c:v>14670</c:v>
                </c:pt>
                <c:pt idx="7">
                  <c:v>14671</c:v>
                </c:pt>
                <c:pt idx="8">
                  <c:v>14700</c:v>
                </c:pt>
                <c:pt idx="9">
                  <c:v>14772</c:v>
                </c:pt>
                <c:pt idx="10">
                  <c:v>18704</c:v>
                </c:pt>
                <c:pt idx="11">
                  <c:v>173315</c:v>
                </c:pt>
              </c:numCache>
            </c:numRef>
          </c:val>
        </c:ser>
        <c:marker val="1"/>
        <c:axId val="105199872"/>
        <c:axId val="105197568"/>
      </c:lineChart>
      <c:dateAx>
        <c:axId val="105181184"/>
        <c:scaling>
          <c:orientation val="minMax"/>
          <c:max val="39881"/>
        </c:scaling>
        <c:axPos val="b"/>
        <c:numFmt formatCode="[$-409]mmm\-yy;@" sourceLinked="1"/>
        <c:tickLblPos val="nextTo"/>
        <c:crossAx val="105182720"/>
        <c:crosses val="autoZero"/>
        <c:auto val="1"/>
        <c:lblOffset val="100"/>
      </c:dateAx>
      <c:valAx>
        <c:axId val="105182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CPU Consumption</a:t>
                </a:r>
              </a:p>
              <a:p>
                <a:pPr>
                  <a:defRPr/>
                </a:pPr>
                <a:r>
                  <a:rPr lang="en-US" altLang="ja-JP" dirty="0" smtClean="0"/>
                  <a:t>(x1000 kSI2K x Hrs)</a:t>
                </a:r>
              </a:p>
            </c:rich>
          </c:tx>
          <c:layout/>
        </c:title>
        <c:numFmt formatCode="General" sourceLinked="1"/>
        <c:tickLblPos val="nextTo"/>
        <c:crossAx val="105181184"/>
        <c:crosses val="autoZero"/>
        <c:crossBetween val="between"/>
        <c:dispUnits>
          <c:builtInUnit val="thousands"/>
        </c:dispUnits>
      </c:valAx>
      <c:valAx>
        <c:axId val="10519756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altLang="ja-JP" dirty="0" smtClean="0">
                    <a:solidFill>
                      <a:srgbClr val="FF0000"/>
                    </a:solidFill>
                  </a:rPr>
                  <a:t>Total</a:t>
                </a:r>
                <a:endParaRPr lang="ja-JP" altLang="en-US" dirty="0">
                  <a:solidFill>
                    <a:srgbClr val="FF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105199872"/>
        <c:crosses val="max"/>
        <c:crossBetween val="between"/>
        <c:dispUnits>
          <c:builtInUnit val="thousands"/>
        </c:dispUnits>
      </c:valAx>
      <c:dateAx>
        <c:axId val="105199872"/>
        <c:scaling>
          <c:orientation val="minMax"/>
        </c:scaling>
        <c:delete val="1"/>
        <c:axPos val="b"/>
        <c:numFmt formatCode="[$-409]mmm\-yy;@" sourceLinked="1"/>
        <c:tickLblPos val="nextTo"/>
        <c:crossAx val="105197568"/>
        <c:crosses val="autoZero"/>
        <c:auto val="1"/>
        <c:lblOffset val="100"/>
      </c:date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2F19-B9F5-4031-AC54-5D66E59FFF2B}" type="datetimeFigureOut">
              <a:rPr kumimoji="1" lang="ja-JP" altLang="en-US" smtClean="0"/>
              <a:pPr/>
              <a:t>2009/3/17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DE23-6C03-4574-BAE9-4C7C133D92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dirty="0" smtClean="0">
              <a:ea typeface="ＭＳ Ｐゴシック" pitchFamily="50" charset="-128"/>
            </a:endParaRPr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A4E16-055A-4039-9531-CAB217FC1DA2}" type="slidenum">
              <a:rPr kumimoji="1" lang="ja-JP" altLang="en-US" smtClean="0">
                <a:ea typeface="ＭＳ Ｐゴシック" pitchFamily="50" charset="-128"/>
              </a:rPr>
              <a:pPr/>
              <a:t>4</a:t>
            </a:fld>
            <a:endParaRPr kumimoji="1" lang="ja-JP" altLang="en-US" dirty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>
              <a:ea typeface="ＭＳ Ｐゴシック" pitchFamily="50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047FA-DB8F-46CF-AAC7-779306A2A537}" type="slidenum">
              <a:rPr kumimoji="1" lang="ja-JP" altLang="en-US" smtClean="0">
                <a:ea typeface="ＭＳ Ｐゴシック" pitchFamily="50" charset="-128"/>
              </a:rPr>
              <a:pPr/>
              <a:t>17</a:t>
            </a:fld>
            <a:endParaRPr kumimoji="1"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F470-3787-4881-AEAB-BF09B19B938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1" y="2071678"/>
            <a:ext cx="7929619" cy="2214578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43043" y="4429132"/>
            <a:ext cx="7286676" cy="192882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7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9"/>
            <a:ext cx="1746709" cy="100013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858016" y="150892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cap="small" baseline="0" dirty="0" smtClean="0">
                <a:solidFill>
                  <a:srgbClr val="688CC0"/>
                </a:solidFill>
              </a:rPr>
              <a:t>High Energy Accelerator Research Organization</a:t>
            </a:r>
            <a:endParaRPr kumimoji="1" lang="ja-JP" altLang="en-US" sz="1200" cap="small" baseline="0" dirty="0">
              <a:solidFill>
                <a:srgbClr val="688C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6447" y="1000108"/>
            <a:ext cx="114300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>
                <a:solidFill>
                  <a:srgbClr val="253494"/>
                </a:solidFill>
              </a:rPr>
              <a:t>E</a:t>
            </a:r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/>
              <a:t> </a:t>
            </a:r>
            <a:endParaRPr kumimoji="1" lang="ja-JP" altLang="en-US" sz="3200" b="1" cap="none" baseline="0" dirty="0">
              <a:solidFill>
                <a:srgbClr val="688CC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6035686" y="1107266"/>
            <a:ext cx="1643074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5929323" y="1500174"/>
            <a:ext cx="2857520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 (Black as B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643042" cy="363600"/>
          </a:xfrm>
        </p:spPr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643042" y="6492876"/>
            <a:ext cx="5786478" cy="363600"/>
          </a:xfrm>
        </p:spPr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429520" y="6492876"/>
            <a:ext cx="1714480" cy="3636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 (Black as B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8" y="2000240"/>
            <a:ext cx="3428992" cy="2286016"/>
          </a:xfrm>
        </p:spPr>
        <p:txBody>
          <a:bodyPr anchor="b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図プレースホルダ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15008" cy="6858000"/>
          </a:xfrm>
        </p:spPr>
        <p:txBody>
          <a:bodyPr/>
          <a:lstStyle/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quarter" idx="11"/>
          </p:nvPr>
        </p:nvSpPr>
        <p:spPr>
          <a:xfrm>
            <a:off x="5715008" y="4286256"/>
            <a:ext cx="3428992" cy="2571744"/>
          </a:xfrm>
        </p:spPr>
        <p:txBody>
          <a:bodyPr lIns="288000" rIns="288000" anchor="t" anchorCtr="0">
            <a:no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pic>
        <p:nvPicPr>
          <p:cNvPr id="15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9"/>
            <a:ext cx="1746709" cy="1000132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6858016" y="150892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cap="small" baseline="0" dirty="0" smtClean="0">
                <a:solidFill>
                  <a:srgbClr val="688CC0"/>
                </a:solidFill>
              </a:rPr>
              <a:t>High Energy Accelerator Research Organization</a:t>
            </a:r>
            <a:endParaRPr kumimoji="1" lang="ja-JP" altLang="en-US" sz="1200" cap="small" baseline="0" dirty="0">
              <a:solidFill>
                <a:srgbClr val="688C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86447" y="1000108"/>
            <a:ext cx="114300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>
                <a:solidFill>
                  <a:srgbClr val="253494"/>
                </a:solidFill>
              </a:rPr>
              <a:t>E</a:t>
            </a:r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/>
              <a:t> </a:t>
            </a:r>
            <a:endParaRPr kumimoji="1" lang="ja-JP" altLang="en-US" sz="3200" b="1" cap="none" baseline="0" dirty="0">
              <a:solidFill>
                <a:srgbClr val="688CC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rot="5400000">
            <a:off x="6035686" y="1107266"/>
            <a:ext cx="1643074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10800000">
            <a:off x="5929323" y="1500174"/>
            <a:ext cx="2857520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572000" cy="52149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572000" cy="52149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57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0" y="1928802"/>
            <a:ext cx="457200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572000" y="1285860"/>
            <a:ext cx="457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572000" y="1928802"/>
            <a:ext cx="457200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 (Black as B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wai\Desktop\keklogo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285884"/>
          </a:xfrm>
          <a:prstGeom prst="rect">
            <a:avLst/>
          </a:prstGeom>
        </p:spPr>
        <p:txBody>
          <a:bodyPr vert="horz" lIns="180000" tIns="72000" rIns="180000" bIns="7200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1285861"/>
            <a:ext cx="9144000" cy="5214973"/>
          </a:xfrm>
          <a:prstGeom prst="rect">
            <a:avLst/>
          </a:prstGeom>
        </p:spPr>
        <p:txBody>
          <a:bodyPr vert="horz" lIns="288000" tIns="72000" rIns="288000" bIns="7200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164304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643042" y="6492876"/>
            <a:ext cx="578647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429520" y="6492876"/>
            <a:ext cx="17144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Lucida Sans Unicode" pitchFamily="34" charset="0"/>
        <a:buChar char="▸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Lucida Sans Unicode" pitchFamily="34" charset="0"/>
        <a:buChar char="▹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Lucida Sans Unicode" pitchFamily="34" charset="0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Lucida Sans Unicode" pitchFamily="34" charset="0"/>
        <a:buChar char="▫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Lucida Sans Unicode" pitchFamily="34" charset="0"/>
        <a:buChar char="‐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ic.gridops.org/downloadRP.php?section=database&amp;rpname=certificate&amp;vo=belle&amp;vomsserver=voms.kek.jp" TargetMode="External"/><Relationship Id="rId3" Type="http://schemas.openxmlformats.org/officeDocument/2006/relationships/hyperlink" Target="http://forge.ogf.org/sf/projects/saga-rg" TargetMode="External"/><Relationship Id="rId7" Type="http://schemas.openxmlformats.org/officeDocument/2006/relationships/hyperlink" Target="http://voms.kek.jp/voms.kek.jp.10684" TargetMode="External"/><Relationship Id="rId2" Type="http://schemas.openxmlformats.org/officeDocument/2006/relationships/hyperlink" Target="http://saga.cct.ls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c.gridops.org/index.php?section=vo&amp;page=homepage&amp;subpage=&amp;vo=belle" TargetMode="External"/><Relationship Id="rId5" Type="http://schemas.openxmlformats.org/officeDocument/2006/relationships/hyperlink" Target="https://voms.kek.jp:8443/voms/belle/webui/config" TargetMode="External"/><Relationship Id="rId4" Type="http://schemas.openxmlformats.org/officeDocument/2006/relationships/hyperlink" Target="https://voms.kek.jp:8443/voms/belle/webui/request/user/crea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Status and Plan on Grid at KEK/CRC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Go Iwai, KEK/CRC</a:t>
            </a:r>
          </a:p>
          <a:p>
            <a:r>
              <a:rPr lang="en-US" altLang="ja-JP" dirty="0" smtClean="0"/>
              <a:t>On behalf of KEK Data Grid Team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433968"/>
            <a:ext cx="87154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Links to SAGA is additionally listed in reference slide (end of presentation file)</a:t>
            </a:r>
          </a:p>
          <a:p>
            <a:r>
              <a:rPr lang="en-US" altLang="ja-JP" dirty="0" smtClean="0"/>
              <a:t>Institutes list is a bit revised (in slide: Institutes)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5"/>
            <a:ext cx="6500858" cy="426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Resource Deployment over belle VO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1868" y="2928934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10MSI2K</a:t>
            </a:r>
          </a:p>
          <a:p>
            <a:pPr algn="ctr"/>
            <a:r>
              <a:rPr kumimoji="1" lang="en-US" altLang="ja-JP" dirty="0" smtClean="0"/>
              <a:t>FZK-LCG2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9322" y="714356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Note: Still missing KEK-2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500298" y="1071546"/>
            <a:ext cx="3500462" cy="42862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endParaRPr kumimoji="1" lang="ja-JP" altLang="en-US" dirty="0" err="1" smtClean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1"/>
          </p:nvPr>
        </p:nvSpPr>
        <p:spPr>
          <a:xfrm>
            <a:off x="0" y="1285861"/>
            <a:ext cx="4071934" cy="221457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18M SI2K/9k CPUs</a:t>
            </a:r>
          </a:p>
          <a:p>
            <a:pPr lvl="1"/>
            <a:r>
              <a:rPr kumimoji="1" lang="en-US" altLang="ja-JP" dirty="0" smtClean="0"/>
              <a:t>~10% of whole production resources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2"/>
          </p:nvPr>
        </p:nvSpPr>
        <p:spPr>
          <a:xfrm>
            <a:off x="0" y="4500570"/>
            <a:ext cx="9144000" cy="200026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Storage through SRMs</a:t>
            </a:r>
          </a:p>
          <a:p>
            <a:pPr lvl="1"/>
            <a:r>
              <a:rPr lang="en-US" altLang="ja-JP" dirty="0" smtClean="0"/>
              <a:t>27 TB</a:t>
            </a:r>
            <a:r>
              <a:rPr lang="ja-JP" altLang="en-US" dirty="0" smtClean="0"/>
              <a:t> </a:t>
            </a:r>
            <a:r>
              <a:rPr lang="en-US" altLang="ja-JP" dirty="0" smtClean="0"/>
              <a:t>available</a:t>
            </a:r>
          </a:p>
          <a:p>
            <a:pPr lvl="1"/>
            <a:r>
              <a:rPr lang="en-US" altLang="ja-JP" dirty="0" smtClean="0"/>
              <a:t>83 GB in use</a:t>
            </a:r>
          </a:p>
          <a:p>
            <a:r>
              <a:rPr lang="en-US" altLang="ja-JP" dirty="0" smtClean="0"/>
              <a:t>HSM storage in KEK Belle Computing System through SRB</a:t>
            </a:r>
          </a:p>
          <a:p>
            <a:pPr lvl="1"/>
            <a:r>
              <a:rPr lang="en-US" altLang="ja-JP" dirty="0" smtClean="0"/>
              <a:t>~100 TB (ask </a:t>
            </a:r>
            <a:r>
              <a:rPr lang="en-US" altLang="ja-JP" dirty="0" err="1" smtClean="0"/>
              <a:t>Nakazawa</a:t>
            </a:r>
            <a:r>
              <a:rPr lang="en-US" altLang="ja-JP" dirty="0" smtClean="0"/>
              <a:t>-san in detail)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Institutes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IFJ PAN (CYFRONET) </a:t>
            </a:r>
            <a:r>
              <a:rPr lang="en-US" altLang="ja-JP" dirty="0" smtClean="0"/>
              <a:t>(Poland)</a:t>
            </a:r>
          </a:p>
          <a:p>
            <a:r>
              <a:rPr lang="en-US" altLang="ja-JP" dirty="0" smtClean="0"/>
              <a:t>Univ. of Melbourne (Australia)</a:t>
            </a:r>
          </a:p>
          <a:p>
            <a:r>
              <a:rPr lang="en-US" altLang="ja-JP" dirty="0" smtClean="0"/>
              <a:t>KEK (Japan)</a:t>
            </a:r>
          </a:p>
          <a:p>
            <a:r>
              <a:rPr lang="en-US" altLang="ja-JP" dirty="0" smtClean="0"/>
              <a:t>National Central Univ. (Taiwan)</a:t>
            </a:r>
          </a:p>
          <a:p>
            <a:r>
              <a:rPr lang="en-US" altLang="ja-JP" dirty="0" smtClean="0"/>
              <a:t>ASGC (Taiwan)</a:t>
            </a:r>
          </a:p>
          <a:p>
            <a:r>
              <a:rPr lang="en-US" altLang="ja-JP" dirty="0" smtClean="0"/>
              <a:t>Nagoya University (Japan)</a:t>
            </a:r>
          </a:p>
          <a:p>
            <a:r>
              <a:rPr lang="en-US" altLang="ja-JP" dirty="0" smtClean="0"/>
              <a:t>KISTI (Korea)</a:t>
            </a:r>
          </a:p>
          <a:p>
            <a:r>
              <a:rPr lang="en-US" altLang="ja-JP" dirty="0" smtClean="0"/>
              <a:t>Univ. of Karlsruhe (Germany)</a:t>
            </a:r>
          </a:p>
          <a:p>
            <a:r>
              <a:rPr lang="en-US" altLang="ja-JP" dirty="0" err="1" smtClean="0"/>
              <a:t>Jozef</a:t>
            </a:r>
            <a:r>
              <a:rPr lang="en-US" altLang="ja-JP" dirty="0" smtClean="0"/>
              <a:t> Stefan Institute (Slovenia)</a:t>
            </a:r>
          </a:p>
          <a:p>
            <a:r>
              <a:rPr lang="en-US" altLang="ja-JP" dirty="0" err="1" smtClean="0">
                <a:solidFill>
                  <a:srgbClr val="0070C0"/>
                </a:solidFill>
              </a:rPr>
              <a:t>Panjab</a:t>
            </a:r>
            <a:r>
              <a:rPr lang="en-US" altLang="ja-JP" dirty="0" smtClean="0">
                <a:solidFill>
                  <a:srgbClr val="0070C0"/>
                </a:solidFill>
              </a:rPr>
              <a:t> Univ. (India)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Virginia Polytechnic Inst. State Univ. (US)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Univ. of Hawaii (US)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Wayne State University (US)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Korea Univ. (Korea)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Univ. of Sydney (Australia)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00562" y="64291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VO-scale is being expanded slowly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43570" y="164305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Federation done</a:t>
            </a:r>
            <a:endParaRPr kumimoji="1" lang="ja-JP" altLang="en-US" dirty="0"/>
          </a:p>
        </p:txBody>
      </p:sp>
      <p:sp>
        <p:nvSpPr>
          <p:cNvPr id="10" name="右中かっこ 9"/>
          <p:cNvSpPr/>
          <p:nvPr/>
        </p:nvSpPr>
        <p:spPr>
          <a:xfrm>
            <a:off x="5214942" y="1214422"/>
            <a:ext cx="357190" cy="3071834"/>
          </a:xfrm>
          <a:prstGeom prst="rightBrace">
            <a:avLst>
              <a:gd name="adj1" fmla="val 102648"/>
              <a:gd name="adj2" fmla="val 2023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Members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ctr"/>
            <a:r>
              <a:rPr lang="en-US" dirty="0" smtClean="0"/>
              <a:t>/C=JP/O=KEK/OU=CRC/OU=KEK/CN=Nishida </a:t>
            </a:r>
            <a:r>
              <a:rPr lang="en-US" dirty="0" err="1" smtClean="0"/>
              <a:t>Shohei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/C=JP/O=KEK/OU=CRC/OU=KEK/CN=Yoshimi Iida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/C=JP/O=KEK/OU=CRC/CN=Go Iwai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/C=JP/O=KEK/OU=CRC/OU=Nagoya/CN=Yuko </a:t>
            </a:r>
            <a:r>
              <a:rPr lang="en-US" dirty="0" err="1" smtClean="0"/>
              <a:t>Nishio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/C=AU/O=</a:t>
            </a:r>
            <a:r>
              <a:rPr lang="en-US" dirty="0" err="1" smtClean="0"/>
              <a:t>APACGrid</a:t>
            </a:r>
            <a:r>
              <a:rPr lang="en-US" dirty="0" smtClean="0"/>
              <a:t>/OU=The University of Melbourne/CN=Glenn R. </a:t>
            </a:r>
            <a:r>
              <a:rPr lang="en-US" dirty="0" err="1" smtClean="0"/>
              <a:t>Moloney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/C=JP/O=KEK/OU=CRC/OU=Korea University/CN=</a:t>
            </a:r>
            <a:r>
              <a:rPr lang="en-US" dirty="0" err="1" smtClean="0"/>
              <a:t>Hyuncheong</a:t>
            </a:r>
            <a:r>
              <a:rPr lang="en-US" dirty="0" smtClean="0"/>
              <a:t> Ha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/C=JP/O=KEK/OU=CRC/CN=Yoshiyuki WATASE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/C=JP/O=KEK/OU=CRC/CN=Hideyuki </a:t>
            </a:r>
            <a:r>
              <a:rPr lang="en-US" dirty="0" err="1" smtClean="0"/>
              <a:t>Nakazawa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/C=JP/O=KEK/OU=CRC/CN=YAMADA Kenji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/C=JP/O=KEK/OU=CRC/OU=Nagoya university HEPL/CN=</a:t>
            </a:r>
            <a:r>
              <a:rPr lang="en-US" dirty="0" err="1" smtClean="0"/>
              <a:t>kenji</a:t>
            </a:r>
            <a:r>
              <a:rPr lang="en-US" dirty="0" smtClean="0"/>
              <a:t> </a:t>
            </a:r>
            <a:r>
              <a:rPr lang="en-US" dirty="0" err="1" smtClean="0"/>
              <a:t>inami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/C=JP/O=KEK/OU=CRC/OU=Nagoya university HEPL/CN=Mitsuhiro </a:t>
            </a:r>
            <a:r>
              <a:rPr lang="en-US" dirty="0" err="1" smtClean="0"/>
              <a:t>Kaga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/C=JP/O=KEK/OU=CRC/CN=Jun </a:t>
            </a:r>
            <a:r>
              <a:rPr lang="en-US" dirty="0" err="1" smtClean="0"/>
              <a:t>Ebihara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/C=JP/O=KEK/OU=CRC/OU=Korea University/CN=</a:t>
            </a:r>
            <a:r>
              <a:rPr lang="en-US" dirty="0" err="1" smtClean="0"/>
              <a:t>Soohyung</a:t>
            </a:r>
            <a:r>
              <a:rPr lang="en-US" dirty="0" smtClean="0"/>
              <a:t> Lee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/C=JP/O=KEK/OU=CRC/CN=Manabu Matsui </a:t>
            </a:r>
            <a:endParaRPr lang="ja-JP" altLang="en-US" dirty="0" smtClean="0"/>
          </a:p>
          <a:p>
            <a:pPr fontAlgn="ctr"/>
            <a:r>
              <a:rPr lang="en-US" dirty="0" smtClean="0"/>
              <a:t>/C=SI/O=</a:t>
            </a:r>
            <a:r>
              <a:rPr lang="en-US" dirty="0" err="1" smtClean="0"/>
              <a:t>SiGNET</a:t>
            </a:r>
            <a:r>
              <a:rPr lang="en-US" dirty="0" smtClean="0"/>
              <a:t>/O=IJS/OU=F9/CN=Marko </a:t>
            </a:r>
            <a:r>
              <a:rPr lang="en-US" dirty="0" err="1" smtClean="0"/>
              <a:t>Bracko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</a:t>
            </a:r>
            <a:r>
              <a:rPr lang="en-US" dirty="0" err="1" smtClean="0"/>
              <a:t>Kenn</a:t>
            </a:r>
            <a:r>
              <a:rPr lang="en-US" dirty="0" smtClean="0"/>
              <a:t> Sakai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</a:t>
            </a:r>
            <a:r>
              <a:rPr lang="en-US" dirty="0" err="1" smtClean="0"/>
              <a:t>Yugawa</a:t>
            </a:r>
            <a:r>
              <a:rPr lang="en-US" dirty="0" smtClean="0"/>
              <a:t> Takahiro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/C=JP/O=KEK/OU=CRC/CN=Yamada </a:t>
            </a:r>
            <a:r>
              <a:rPr lang="en-US" dirty="0" err="1" smtClean="0"/>
              <a:t>Chisato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/O=</a:t>
            </a:r>
            <a:r>
              <a:rPr lang="en-US" dirty="0" err="1" smtClean="0"/>
              <a:t>GermanGrid</a:t>
            </a:r>
            <a:r>
              <a:rPr lang="en-US" dirty="0" smtClean="0"/>
              <a:t>/OU=</a:t>
            </a:r>
            <a:r>
              <a:rPr lang="en-US" dirty="0" err="1" smtClean="0"/>
              <a:t>Uni</a:t>
            </a:r>
            <a:r>
              <a:rPr lang="en-US" dirty="0" smtClean="0"/>
              <a:t> Karlsruhe/CN=Thomas </a:t>
            </a:r>
            <a:r>
              <a:rPr lang="en-US" dirty="0" err="1" smtClean="0"/>
              <a:t>Kuhr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/O=</a:t>
            </a:r>
            <a:r>
              <a:rPr lang="en-US" dirty="0" err="1" smtClean="0"/>
              <a:t>GermanGrid</a:t>
            </a:r>
            <a:r>
              <a:rPr lang="en-US" dirty="0" smtClean="0"/>
              <a:t>/OU=FZK/CN=</a:t>
            </a:r>
            <a:r>
              <a:rPr lang="en-US" dirty="0" err="1" smtClean="0"/>
              <a:t>Dimitri</a:t>
            </a:r>
            <a:r>
              <a:rPr lang="en-US" dirty="0" smtClean="0"/>
              <a:t> </a:t>
            </a:r>
            <a:r>
              <a:rPr lang="en-US" dirty="0" err="1" smtClean="0"/>
              <a:t>Nilsen</a:t>
            </a:r>
            <a:r>
              <a:rPr lang="en-US" dirty="0" smtClean="0"/>
              <a:t> </a:t>
            </a:r>
            <a:endParaRPr lang="ja-JP" altLang="en-US" dirty="0" smtClean="0"/>
          </a:p>
          <a:p>
            <a:pPr fontAlgn="ctr"/>
            <a:r>
              <a:rPr lang="en-US" dirty="0" smtClean="0"/>
              <a:t>/C=KR/O=KISTI/O=GRID/O=KISTI/CN=84035421 </a:t>
            </a:r>
            <a:r>
              <a:rPr lang="en-US" dirty="0" err="1" smtClean="0"/>
              <a:t>Beob</a:t>
            </a:r>
            <a:r>
              <a:rPr lang="en-US" dirty="0" smtClean="0"/>
              <a:t> </a:t>
            </a:r>
            <a:r>
              <a:rPr lang="en-US" dirty="0" err="1" smtClean="0"/>
              <a:t>Kyum</a:t>
            </a:r>
            <a:r>
              <a:rPr lang="en-US" dirty="0" smtClean="0"/>
              <a:t> Kim </a:t>
            </a:r>
            <a:endParaRPr lang="ja-JP" altLang="en-US" dirty="0" smtClean="0"/>
          </a:p>
          <a:p>
            <a:pPr fontAlgn="ctr"/>
            <a:r>
              <a:rPr lang="en-US" dirty="0" smtClean="0"/>
              <a:t>/C=JP/O=KEK/OU=CRC/CN=</a:t>
            </a:r>
            <a:r>
              <a:rPr lang="en-US" dirty="0" err="1" smtClean="0"/>
              <a:t>Shunsuke</a:t>
            </a:r>
            <a:r>
              <a:rPr lang="en-US" dirty="0" smtClean="0"/>
              <a:t> Takahashi</a:t>
            </a:r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7818" y="714356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90% of 22 persons is ops staff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Ops Stats: </a:t>
            </a:r>
            <a:r>
              <a:rPr lang="en-US" altLang="ja-JP" dirty="0" smtClean="0"/>
              <a:t>JFY2006 &amp; JFY2007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graphicFrame>
        <p:nvGraphicFramePr>
          <p:cNvPr id="8" name="グラフ 7"/>
          <p:cNvGraphicFramePr/>
          <p:nvPr/>
        </p:nvGraphicFramePr>
        <p:xfrm>
          <a:off x="0" y="1285860"/>
          <a:ext cx="900115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/>
          <p:nvPr/>
        </p:nvGraphicFramePr>
        <p:xfrm>
          <a:off x="0" y="3786166"/>
          <a:ext cx="900115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908438" y="114298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 </a:t>
            </a:r>
            <a:r>
              <a:rPr kumimoji="1" lang="en-US" altLang="ja-JP" dirty="0" err="1" smtClean="0"/>
              <a:t>kJobs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rot="10800000">
            <a:off x="7215206" y="1357298"/>
            <a:ext cx="785818" cy="28575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003015" y="371475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0 </a:t>
            </a:r>
            <a:r>
              <a:rPr lang="en-US" altLang="ja-JP" dirty="0" err="1" smtClean="0"/>
              <a:t>kHrs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rot="10800000">
            <a:off x="7143768" y="3929066"/>
            <a:ext cx="857258" cy="21431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28662" y="928670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Submitted Job @ KEK-2 &amp; KEK-2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1015" y="3916924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 Consumption @ KEK-1 &amp; KEK-2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928662" y="250030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 fontScale="70000" lnSpcReduction="20000"/>
          </a:bodyPr>
          <a:lstStyle/>
          <a:p>
            <a:pPr algn="ctr"/>
            <a:endParaRPr kumimoji="1" lang="ja-JP" altLang="en-US" dirty="0" err="1" smtClean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Ops Stats: JFY2008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aphicFrame>
        <p:nvGraphicFramePr>
          <p:cNvPr id="8" name="グラフ 7"/>
          <p:cNvGraphicFramePr/>
          <p:nvPr/>
        </p:nvGraphicFramePr>
        <p:xfrm>
          <a:off x="71406" y="1285860"/>
          <a:ext cx="900118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/>
          <p:nvPr/>
        </p:nvGraphicFramePr>
        <p:xfrm>
          <a:off x="0" y="3857628"/>
          <a:ext cx="91440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43636" y="92867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 </a:t>
            </a:r>
            <a:r>
              <a:rPr kumimoji="1" lang="en-US" altLang="ja-JP" dirty="0" err="1" smtClean="0"/>
              <a:t>kJobs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stCxn id="10" idx="3"/>
          </p:cNvCxnSpPr>
          <p:nvPr/>
        </p:nvCxnSpPr>
        <p:spPr>
          <a:xfrm>
            <a:off x="7304531" y="1113336"/>
            <a:ext cx="696493" cy="45827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143636" y="364331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170 </a:t>
            </a:r>
            <a:r>
              <a:rPr kumimoji="1" lang="en-US" altLang="ja-JP" dirty="0" err="1" smtClean="0"/>
              <a:t>khrs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stCxn id="13" idx="3"/>
          </p:cNvCxnSpPr>
          <p:nvPr/>
        </p:nvCxnSpPr>
        <p:spPr>
          <a:xfrm>
            <a:off x="7328576" y="3827980"/>
            <a:ext cx="672448" cy="45827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>
            <a:off x="5287174" y="3429000"/>
            <a:ext cx="5428494" cy="7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684632" y="35716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Now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Service Availability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Jan-Dec 2008</a:t>
            </a:r>
            <a:endParaRPr kumimoji="1"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1"/>
          </p:nvPr>
        </p:nvSpPr>
        <p:spPr>
          <a:xfrm>
            <a:off x="5572132" y="3929066"/>
            <a:ext cx="3571868" cy="257176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127H/4SD</a:t>
            </a:r>
          </a:p>
          <a:p>
            <a:r>
              <a:rPr lang="en-US" altLang="ja-JP" dirty="0" smtClean="0"/>
              <a:t>12 tickets were opened, but solved all</a:t>
            </a:r>
            <a:endParaRPr lang="ja-JP" altLang="en-US" dirty="0" smtClean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2"/>
          </p:nvPr>
        </p:nvSpPr>
        <p:spPr>
          <a:xfrm>
            <a:off x="5572132" y="1285861"/>
            <a:ext cx="3571868" cy="25717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931H/12SD</a:t>
            </a:r>
          </a:p>
          <a:p>
            <a:r>
              <a:rPr lang="en-US" altLang="ja-JP" dirty="0" smtClean="0"/>
              <a:t>13 tickets were opened, but solved all</a:t>
            </a:r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pic>
        <p:nvPicPr>
          <p:cNvPr id="589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5357850" cy="258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533403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4643438" y="78579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More than 90% availability in 2008 !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857224" y="2071678"/>
            <a:ext cx="4572032" cy="1588"/>
          </a:xfrm>
          <a:prstGeom prst="line">
            <a:avLst/>
          </a:prstGeom>
          <a:ln w="38100">
            <a:solidFill>
              <a:srgbClr val="0070C0"/>
            </a:solidFill>
            <a:prstDash val="solid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57224" y="4713296"/>
            <a:ext cx="4572032" cy="1588"/>
          </a:xfrm>
          <a:prstGeom prst="line">
            <a:avLst/>
          </a:prstGeom>
          <a:ln w="38100">
            <a:solidFill>
              <a:srgbClr val="0070C0"/>
            </a:solidFill>
            <a:prstDash val="solid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Recent Activities</a:t>
            </a:r>
            <a:br>
              <a:rPr kumimoji="1" lang="en-US" altLang="ja-JP" dirty="0" smtClean="0"/>
            </a:br>
            <a:r>
              <a:rPr lang="en-US" altLang="ja-JP" i="1" dirty="0" smtClean="0"/>
              <a:t>SAGA-A </a:t>
            </a:r>
            <a:r>
              <a:rPr lang="en-US" altLang="ja-JP" i="1" u="sng" dirty="0" smtClean="0"/>
              <a:t>S</a:t>
            </a:r>
            <a:r>
              <a:rPr lang="en-US" altLang="ja-JP" i="1" dirty="0" smtClean="0"/>
              <a:t>imple </a:t>
            </a:r>
            <a:r>
              <a:rPr lang="en-US" altLang="ja-JP" i="1" u="sng" dirty="0" smtClean="0"/>
              <a:t>A</a:t>
            </a:r>
            <a:r>
              <a:rPr lang="en-US" altLang="ja-JP" i="1" dirty="0" smtClean="0"/>
              <a:t>PI for </a:t>
            </a:r>
            <a:r>
              <a:rPr lang="en-US" altLang="ja-JP" i="1" u="sng" dirty="0" smtClean="0"/>
              <a:t>G</a:t>
            </a:r>
            <a:r>
              <a:rPr lang="en-US" altLang="ja-JP" i="1" dirty="0" smtClean="0"/>
              <a:t>rid </a:t>
            </a:r>
            <a:r>
              <a:rPr lang="en-US" altLang="ja-JP" i="1" u="sng" dirty="0" smtClean="0"/>
              <a:t>A</a:t>
            </a:r>
            <a:r>
              <a:rPr lang="en-US" altLang="ja-JP" i="1" dirty="0" smtClean="0"/>
              <a:t>pplications</a:t>
            </a:r>
            <a:endParaRPr kumimoji="1" lang="ja-JP" altLang="en-US" i="1" dirty="0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dirty="0" smtClean="0"/>
              <a:t>Motivation</a:t>
            </a:r>
          </a:p>
          <a:p>
            <a:r>
              <a:rPr lang="en-US" altLang="ja-JP" dirty="0" smtClean="0"/>
              <a:t>Goal</a:t>
            </a:r>
          </a:p>
          <a:p>
            <a:r>
              <a:rPr lang="en-US" altLang="ja-JP" dirty="0" smtClean="0"/>
              <a:t>Current Status</a:t>
            </a:r>
          </a:p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294967295"/>
          </p:nvPr>
        </p:nvSpPr>
        <p:spPr>
          <a:xfrm>
            <a:off x="7429500" y="6492875"/>
            <a:ext cx="17145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5" name="図プレースホルダ 14" descr="20090306(006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0" r="18750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mtClean="0"/>
              <a:t>Grid Deployment at KEK</a:t>
            </a:r>
            <a:br>
              <a:rPr lang="en-US" altLang="ja-JP" smtClean="0"/>
            </a:br>
            <a:r>
              <a:rPr lang="en-US" altLang="ja-JP" smtClean="0"/>
              <a:t>Middleware/Experiment Matrix</a:t>
            </a:r>
            <a:endParaRPr lang="ja-JP" altLang="en-US" dirty="0" smtClean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half" idx="1"/>
          </p:nvPr>
        </p:nvGraphicFramePr>
        <p:xfrm>
          <a:off x="571500" y="3643313"/>
          <a:ext cx="807246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820"/>
                <a:gridCol w="1163599"/>
                <a:gridCol w="1483367"/>
                <a:gridCol w="1178227"/>
                <a:gridCol w="1178227"/>
                <a:gridCol w="117822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gLite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NAREGI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Gfarm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SRB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iRODS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Belle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Atlas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Radio</a:t>
                      </a:r>
                      <a:r>
                        <a:rPr kumimoji="1" lang="en-US" altLang="ja-JP" b="1" baseline="0" dirty="0" smtClean="0"/>
                        <a:t> therapy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Developing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 smtClean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ILC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 smtClean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J-PARC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 smtClean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Planning</a:t>
                      </a:r>
                      <a:endParaRPr kumimoji="1" lang="ja-JP" altLang="en-US" dirty="0" smtClean="0"/>
                    </a:p>
                  </a:txBody>
                  <a:tcPr marL="45863" marR="45863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45863" marR="45863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Testing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Super-Belle</a:t>
                      </a:r>
                      <a:endParaRPr kumimoji="1" lang="ja-JP" altLang="en-US" b="1" dirty="0"/>
                    </a:p>
                  </a:txBody>
                  <a:tcPr marL="45863" marR="45863"/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</a:t>
                      </a:r>
                      <a:r>
                        <a:rPr kumimoji="1" lang="en-US" altLang="ja-JP" baseline="0" dirty="0" smtClean="0"/>
                        <a:t> be decided by 2010</a:t>
                      </a:r>
                      <a:endParaRPr kumimoji="1" lang="ja-JP" altLang="en-US" dirty="0"/>
                    </a:p>
                  </a:txBody>
                  <a:tcPr marL="45863" marR="45863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>
          <a:xfrm>
            <a:off x="642938" y="1428750"/>
            <a:ext cx="7815262" cy="207168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ja-JP" dirty="0" smtClean="0"/>
              <a:t>Commonly most of experiment or federation are using </a:t>
            </a:r>
            <a:r>
              <a:rPr lang="en-US" altLang="ja-JP" dirty="0" err="1" smtClean="0"/>
              <a:t>gLite</a:t>
            </a:r>
            <a:r>
              <a:rPr lang="en-US" altLang="ja-JP" dirty="0" smtClean="0"/>
              <a:t> as the Grid middleware.</a:t>
            </a:r>
          </a:p>
          <a:p>
            <a:pPr>
              <a:defRPr/>
            </a:pPr>
            <a:r>
              <a:rPr lang="en-US" altLang="ja-JP" dirty="0" smtClean="0"/>
              <a:t>NAREGI middleware is being deployed as the general purpose e-science infrastructure in Japan</a:t>
            </a:r>
          </a:p>
          <a:p>
            <a:pPr lvl="1" eaLnBrk="1" hangingPunct="1">
              <a:defRPr/>
            </a:pPr>
            <a:r>
              <a:rPr lang="en-US" altLang="ja-JP" dirty="0" smtClean="0"/>
              <a:t>Difficulties: e.g. human costs, time differences</a:t>
            </a:r>
          </a:p>
          <a:p>
            <a:pPr lvl="1" eaLnBrk="1" hangingPunct="1">
              <a:defRPr/>
            </a:pPr>
            <a:r>
              <a:rPr lang="en-US" altLang="ja-JP" dirty="0" smtClean="0"/>
              <a:t>Both </a:t>
            </a:r>
            <a:r>
              <a:rPr lang="en-US" altLang="ja-JP" dirty="0" err="1" smtClean="0"/>
              <a:t>interops</a:t>
            </a:r>
            <a:r>
              <a:rPr lang="en-US" altLang="ja-JP" dirty="0" smtClean="0"/>
              <a:t> among MWs are mandate for us (next a few slides)</a:t>
            </a:r>
          </a:p>
          <a:p>
            <a:pPr lvl="2" eaLnBrk="1" hangingPunct="1">
              <a:defRPr/>
            </a:pPr>
            <a:r>
              <a:rPr lang="en-US" altLang="ja-JP" dirty="0" smtClean="0"/>
              <a:t>To provide higher availability, reliability and to keep prod. quality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mtClean="0"/>
              <a:t>Issues on Multi Middleware Apps</a:t>
            </a:r>
            <a:endParaRPr lang="ja-JP" altLang="en-US" smtClean="0"/>
          </a:p>
        </p:txBody>
      </p:sp>
      <p:sp>
        <p:nvSpPr>
          <p:cNvPr id="69" name="コンテンツ プレースホルダ 68"/>
          <p:cNvSpPr>
            <a:spLocks noGrp="1"/>
          </p:cNvSpPr>
          <p:nvPr>
            <p:ph idx="1"/>
          </p:nvPr>
        </p:nvSpPr>
        <p:spPr>
          <a:xfrm>
            <a:off x="685800" y="1214438"/>
            <a:ext cx="7772400" cy="1500187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altLang="ja-JP" dirty="0" smtClean="0"/>
              <a:t>For site </a:t>
            </a:r>
            <a:r>
              <a:rPr lang="en-US" altLang="ja-JP" dirty="0" err="1" smtClean="0"/>
              <a:t>admins</a:t>
            </a:r>
            <a:r>
              <a:rPr lang="en-US" altLang="ja-JP" dirty="0" smtClean="0"/>
              <a:t>:</a:t>
            </a:r>
          </a:p>
          <a:p>
            <a:pPr lvl="1" eaLnBrk="1" hangingPunct="1">
              <a:defRPr/>
            </a:pPr>
            <a:r>
              <a:rPr lang="en-US" altLang="ja-JP" dirty="0" smtClean="0"/>
              <a:t>Dedicate HW is deployed in each middleware</a:t>
            </a:r>
          </a:p>
          <a:p>
            <a:pPr lvl="2" eaLnBrk="1" hangingPunct="1">
              <a:defRPr/>
            </a:pPr>
            <a:r>
              <a:rPr lang="en-US" altLang="ja-JP" dirty="0" smtClean="0"/>
              <a:t>LRMS</a:t>
            </a:r>
          </a:p>
          <a:p>
            <a:pPr lvl="2" eaLnBrk="1" hangingPunct="1">
              <a:defRPr/>
            </a:pPr>
            <a:r>
              <a:rPr lang="en-US" altLang="ja-JP" dirty="0" smtClean="0"/>
              <a:t>OS</a:t>
            </a:r>
          </a:p>
          <a:p>
            <a:pPr eaLnBrk="1" hangingPunct="1">
              <a:defRPr/>
            </a:pPr>
            <a:r>
              <a:rPr lang="en-US" altLang="ja-JP" dirty="0" smtClean="0"/>
              <a:t>For end users:</a:t>
            </a:r>
          </a:p>
          <a:p>
            <a:pPr lvl="1" eaLnBrk="1" hangingPunct="1">
              <a:defRPr/>
            </a:pPr>
            <a:r>
              <a:rPr lang="en-US" altLang="ja-JP" dirty="0" smtClean="0"/>
              <a:t>By ordinal way, same apps for each middle are developed to be enabled on Grid</a:t>
            </a:r>
          </a:p>
          <a:p>
            <a:pPr lvl="1" eaLnBrk="1" hangingPunct="1">
              <a:defRPr/>
            </a:pPr>
            <a:r>
              <a:rPr lang="en-US" altLang="ja-JP" dirty="0" smtClean="0"/>
              <a:t>They have to know which middleware they are using.</a:t>
            </a:r>
            <a:endParaRPr lang="ja-JP" altLang="en-US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5643563" y="4286250"/>
            <a:ext cx="2214562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 err="1"/>
              <a:t>gLite</a:t>
            </a:r>
            <a:endParaRPr kumimoji="1" lang="ja-JP" altLang="en-US" sz="2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3357563" y="4286250"/>
            <a:ext cx="2214562" cy="85725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/>
              <a:t>NAREGI</a:t>
            </a:r>
            <a:endParaRPr kumimoji="1" lang="ja-JP" altLang="en-US" sz="2000" dirty="0"/>
          </a:p>
        </p:txBody>
      </p:sp>
      <p:sp>
        <p:nvSpPr>
          <p:cNvPr id="49" name="正方形/長方形 48"/>
          <p:cNvSpPr/>
          <p:nvPr/>
        </p:nvSpPr>
        <p:spPr>
          <a:xfrm>
            <a:off x="1071563" y="4286250"/>
            <a:ext cx="2214562" cy="8572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/>
              <a:t>SRB</a:t>
            </a:r>
          </a:p>
          <a:p>
            <a:pPr algn="ctr">
              <a:defRPr/>
            </a:pPr>
            <a:r>
              <a:rPr kumimoji="1" lang="en-US" altLang="ja-JP" sz="2000" dirty="0" err="1"/>
              <a:t>iRODS</a:t>
            </a:r>
            <a:endParaRPr kumimoji="1" lang="ja-JP" altLang="en-US" sz="2000" dirty="0"/>
          </a:p>
        </p:txBody>
      </p:sp>
      <p:sp>
        <p:nvSpPr>
          <p:cNvPr id="58" name="正方形/長方形 57"/>
          <p:cNvSpPr/>
          <p:nvPr/>
        </p:nvSpPr>
        <p:spPr>
          <a:xfrm>
            <a:off x="5786438" y="5429250"/>
            <a:ext cx="785812" cy="642938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1600" dirty="0"/>
              <a:t>CPUs</a:t>
            </a:r>
            <a:endParaRPr kumimoji="1" lang="ja-JP" altLang="en-US" sz="1600" dirty="0"/>
          </a:p>
        </p:txBody>
      </p:sp>
      <p:sp>
        <p:nvSpPr>
          <p:cNvPr id="59" name="フローチャート : 磁気ディスク 58"/>
          <p:cNvSpPr/>
          <p:nvPr/>
        </p:nvSpPr>
        <p:spPr>
          <a:xfrm>
            <a:off x="6786563" y="5286375"/>
            <a:ext cx="914400" cy="928688"/>
          </a:xfrm>
          <a:prstGeom prst="flowChartMagneticDisk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1600" dirty="0"/>
              <a:t>Storage</a:t>
            </a:r>
            <a:endParaRPr kumimoji="1" lang="ja-JP" altLang="en-US" sz="1600" dirty="0"/>
          </a:p>
        </p:txBody>
      </p:sp>
      <p:sp>
        <p:nvSpPr>
          <p:cNvPr id="60" name="正方形/長方形 59"/>
          <p:cNvSpPr/>
          <p:nvPr/>
        </p:nvSpPr>
        <p:spPr>
          <a:xfrm>
            <a:off x="3571875" y="5429250"/>
            <a:ext cx="785813" cy="642938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1600" dirty="0"/>
              <a:t>CPUs</a:t>
            </a:r>
            <a:endParaRPr kumimoji="1" lang="ja-JP" altLang="en-US" sz="1600" dirty="0"/>
          </a:p>
        </p:txBody>
      </p:sp>
      <p:sp>
        <p:nvSpPr>
          <p:cNvPr id="61" name="フローチャート : 磁気ディスク 60"/>
          <p:cNvSpPr/>
          <p:nvPr/>
        </p:nvSpPr>
        <p:spPr>
          <a:xfrm>
            <a:off x="4572000" y="5286375"/>
            <a:ext cx="914400" cy="928688"/>
          </a:xfrm>
          <a:prstGeom prst="flowChartMagneticDisk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1600" dirty="0"/>
              <a:t>Storage</a:t>
            </a:r>
            <a:endParaRPr kumimoji="1" lang="ja-JP" altLang="en-US" sz="1600" dirty="0"/>
          </a:p>
        </p:txBody>
      </p:sp>
      <p:sp>
        <p:nvSpPr>
          <p:cNvPr id="63" name="フローチャート : 磁気ディスク 62"/>
          <p:cNvSpPr/>
          <p:nvPr/>
        </p:nvSpPr>
        <p:spPr>
          <a:xfrm>
            <a:off x="1785938" y="5286375"/>
            <a:ext cx="914400" cy="928688"/>
          </a:xfrm>
          <a:prstGeom prst="flowChartMagneticDisk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1600" dirty="0"/>
              <a:t>Storage</a:t>
            </a:r>
            <a:endParaRPr kumimoji="1" lang="ja-JP" altLang="en-US" sz="1600" dirty="0"/>
          </a:p>
        </p:txBody>
      </p:sp>
      <p:sp>
        <p:nvSpPr>
          <p:cNvPr id="9228" name="テキスト ボックス 63"/>
          <p:cNvSpPr txBox="1">
            <a:spLocks noChangeArrowheads="1"/>
          </p:cNvSpPr>
          <p:nvPr/>
        </p:nvSpPr>
        <p:spPr bwMode="auto">
          <a:xfrm>
            <a:off x="214313" y="6072188"/>
            <a:ext cx="333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/>
              <a:t>Deployed dedicate HW</a:t>
            </a:r>
            <a:endParaRPr kumimoji="1" lang="ja-JP" altLang="en-US"/>
          </a:p>
        </p:txBody>
      </p:sp>
      <p:cxnSp>
        <p:nvCxnSpPr>
          <p:cNvPr id="9229" name="直線矢印コネクタ 72"/>
          <p:cNvCxnSpPr>
            <a:cxnSpLocks noChangeShapeType="1"/>
            <a:stCxn id="9236" idx="5"/>
            <a:endCxn id="58" idx="0"/>
          </p:cNvCxnSpPr>
          <p:nvPr/>
        </p:nvCxnSpPr>
        <p:spPr bwMode="auto">
          <a:xfrm rot="16200000" flipH="1">
            <a:off x="4934744" y="4183856"/>
            <a:ext cx="1727200" cy="763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0" name="直線矢印コネクタ 73"/>
          <p:cNvCxnSpPr>
            <a:cxnSpLocks noChangeShapeType="1"/>
            <a:stCxn id="9236" idx="6"/>
            <a:endCxn id="59" idx="1"/>
          </p:cNvCxnSpPr>
          <p:nvPr/>
        </p:nvCxnSpPr>
        <p:spPr bwMode="auto">
          <a:xfrm>
            <a:off x="5500688" y="3500438"/>
            <a:ext cx="1743075" cy="1785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1" name="直線矢印コネクタ 76"/>
          <p:cNvCxnSpPr>
            <a:cxnSpLocks noChangeShapeType="1"/>
            <a:stCxn id="9236" idx="4"/>
            <a:endCxn id="89" idx="0"/>
          </p:cNvCxnSpPr>
          <p:nvPr/>
        </p:nvCxnSpPr>
        <p:spPr bwMode="auto">
          <a:xfrm rot="5400000">
            <a:off x="5054601" y="3840162"/>
            <a:ext cx="214312" cy="106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9" name="禁止 88"/>
          <p:cNvSpPr/>
          <p:nvPr/>
        </p:nvSpPr>
        <p:spPr bwMode="auto">
          <a:xfrm>
            <a:off x="4929188" y="4000500"/>
            <a:ext cx="357187" cy="357188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1" charset="-128"/>
            </a:endParaRPr>
          </a:p>
        </p:txBody>
      </p:sp>
      <p:cxnSp>
        <p:nvCxnSpPr>
          <p:cNvPr id="9233" name="直線矢印コネクタ 91"/>
          <p:cNvCxnSpPr>
            <a:cxnSpLocks noChangeShapeType="1"/>
            <a:stCxn id="9235" idx="4"/>
            <a:endCxn id="61" idx="1"/>
          </p:cNvCxnSpPr>
          <p:nvPr/>
        </p:nvCxnSpPr>
        <p:spPr bwMode="auto">
          <a:xfrm rot="16200000" flipH="1">
            <a:off x="4014788" y="4271963"/>
            <a:ext cx="1500187" cy="528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4" name="円/楕円 94"/>
          <p:cNvSpPr>
            <a:spLocks noChangeArrowheads="1"/>
          </p:cNvSpPr>
          <p:nvPr/>
        </p:nvSpPr>
        <p:spPr bwMode="auto">
          <a:xfrm>
            <a:off x="3500438" y="3214688"/>
            <a:ext cx="571500" cy="5715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ja-JP" sz="1800"/>
              <a:t>App</a:t>
            </a:r>
            <a:endParaRPr lang="ja-JP" altLang="en-US" sz="1800"/>
          </a:p>
        </p:txBody>
      </p:sp>
      <p:sp>
        <p:nvSpPr>
          <p:cNvPr id="9235" name="円/楕円 95"/>
          <p:cNvSpPr>
            <a:spLocks noChangeArrowheads="1"/>
          </p:cNvSpPr>
          <p:nvPr/>
        </p:nvSpPr>
        <p:spPr bwMode="auto">
          <a:xfrm>
            <a:off x="4214813" y="3214688"/>
            <a:ext cx="571500" cy="5715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ja-JP" sz="1800"/>
              <a:t>App</a:t>
            </a:r>
            <a:endParaRPr lang="ja-JP" altLang="en-US" sz="1800"/>
          </a:p>
        </p:txBody>
      </p:sp>
      <p:sp>
        <p:nvSpPr>
          <p:cNvPr id="9236" name="円/楕円 96"/>
          <p:cNvSpPr>
            <a:spLocks noChangeArrowheads="1"/>
          </p:cNvSpPr>
          <p:nvPr/>
        </p:nvSpPr>
        <p:spPr bwMode="auto">
          <a:xfrm>
            <a:off x="4929188" y="3214688"/>
            <a:ext cx="571500" cy="5715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altLang="ja-JP" sz="1800"/>
              <a:t>App</a:t>
            </a:r>
            <a:endParaRPr lang="ja-JP" altLang="en-US" sz="1800"/>
          </a:p>
        </p:txBody>
      </p:sp>
      <p:sp>
        <p:nvSpPr>
          <p:cNvPr id="9237" name="テキスト ボックス 20"/>
          <p:cNvSpPr txBox="1">
            <a:spLocks noChangeArrowheads="1"/>
          </p:cNvSpPr>
          <p:nvPr/>
        </p:nvSpPr>
        <p:spPr bwMode="auto">
          <a:xfrm>
            <a:off x="9525" y="2681288"/>
            <a:ext cx="9134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dirty="0" smtClean="0"/>
              <a:t>Users should be aware the underlying middleware-layer and hardware deployed</a:t>
            </a:r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 bwMode="auto">
          <a:xfrm>
            <a:off x="2928938" y="2857500"/>
            <a:ext cx="3143250" cy="1071563"/>
          </a:xfrm>
          <a:prstGeom prst="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SAGA-Engine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24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Motivation</a:t>
            </a:r>
            <a:endParaRPr lang="ja-JP" altLang="en-US" smtClean="0"/>
          </a:p>
        </p:txBody>
      </p:sp>
      <p:sp>
        <p:nvSpPr>
          <p:cNvPr id="10249" name="テキスト ボックス 24"/>
          <p:cNvSpPr txBox="1">
            <a:spLocks noChangeArrowheads="1"/>
          </p:cNvSpPr>
          <p:nvPr/>
        </p:nvSpPr>
        <p:spPr bwMode="auto">
          <a:xfrm>
            <a:off x="6122988" y="3395663"/>
            <a:ext cx="2306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/>
              <a:t>SAGA adaptors</a:t>
            </a:r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 bwMode="auto">
          <a:xfrm>
            <a:off x="3086100" y="3300413"/>
            <a:ext cx="914400" cy="557212"/>
          </a:xfrm>
          <a:prstGeom prst="rect">
            <a:avLst/>
          </a:prstGeom>
          <a:solidFill>
            <a:srgbClr val="00FF00"/>
          </a:solidFill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Adpt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4071938" y="3300413"/>
            <a:ext cx="914400" cy="557212"/>
          </a:xfrm>
          <a:prstGeom prst="rect">
            <a:avLst/>
          </a:prstGeom>
          <a:solidFill>
            <a:srgbClr val="00FFFF"/>
          </a:solidFill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Adpt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5072063" y="3300413"/>
            <a:ext cx="914400" cy="557212"/>
          </a:xfrm>
          <a:prstGeom prst="rect">
            <a:avLst/>
          </a:prstGeom>
          <a:solidFill>
            <a:srgbClr val="FFFF00"/>
          </a:solidFill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Adpt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2928938" y="2357438"/>
            <a:ext cx="3143250" cy="500062"/>
          </a:xfrm>
          <a:prstGeom prst="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Applications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9" name="コンテンツ プレースホルダ 68"/>
          <p:cNvSpPr>
            <a:spLocks noGrp="1"/>
          </p:cNvSpPr>
          <p:nvPr>
            <p:ph idx="1"/>
          </p:nvPr>
        </p:nvSpPr>
        <p:spPr>
          <a:xfrm>
            <a:off x="714375" y="1214438"/>
            <a:ext cx="7772400" cy="11430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altLang="ja-JP" dirty="0" smtClean="0"/>
              <a:t>We need to operate multi Grid middleware at the same time.</a:t>
            </a:r>
          </a:p>
          <a:p>
            <a:pPr lvl="1" eaLnBrk="1" hangingPunct="1">
              <a:defRPr/>
            </a:pPr>
            <a:r>
              <a:rPr lang="en-US" altLang="ja-JP" dirty="0" smtClean="0"/>
              <a:t>Resource sharing among them is mandate </a:t>
            </a:r>
          </a:p>
          <a:p>
            <a:pPr lvl="2" eaLnBrk="1" hangingPunct="1">
              <a:defRPr/>
            </a:pPr>
            <a:r>
              <a:rPr lang="en-US" altLang="ja-JP" dirty="0" smtClean="0"/>
              <a:t>We are also contributing to GIN</a:t>
            </a:r>
          </a:p>
          <a:p>
            <a:pPr eaLnBrk="1" hangingPunct="1">
              <a:defRPr/>
            </a:pPr>
            <a:r>
              <a:rPr lang="en-US" altLang="ja-JP" dirty="0" smtClean="0"/>
              <a:t>Virtualization of Grid middleware is our wish</a:t>
            </a:r>
          </a:p>
          <a:p>
            <a:pPr lvl="1" eaLnBrk="1" hangingPunct="1">
              <a:defRPr/>
            </a:pPr>
            <a:r>
              <a:rPr lang="en-US" altLang="ja-JP" dirty="0" smtClean="0"/>
              <a:t>The best scenario for the application developers  </a:t>
            </a:r>
          </a:p>
        </p:txBody>
      </p:sp>
      <p:sp>
        <p:nvSpPr>
          <p:cNvPr id="10260" name="テキスト ボックス 37"/>
          <p:cNvSpPr txBox="1">
            <a:spLocks noChangeArrowheads="1"/>
          </p:cNvSpPr>
          <p:nvPr/>
        </p:nvSpPr>
        <p:spPr bwMode="auto">
          <a:xfrm>
            <a:off x="0" y="3500438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800"/>
              <a:t>Today’s topic for SAGA-NAREGI</a:t>
            </a:r>
            <a:endParaRPr kumimoji="1" lang="ja-JP" altLang="en-US" sz="1800"/>
          </a:p>
        </p:txBody>
      </p:sp>
      <p:sp>
        <p:nvSpPr>
          <p:cNvPr id="10261" name="フリーフォーム 36"/>
          <p:cNvSpPr>
            <a:spLocks noChangeArrowheads="1"/>
          </p:cNvSpPr>
          <p:nvPr/>
        </p:nvSpPr>
        <p:spPr bwMode="auto">
          <a:xfrm>
            <a:off x="885825" y="2928938"/>
            <a:ext cx="3457575" cy="550862"/>
          </a:xfrm>
          <a:custGeom>
            <a:avLst/>
            <a:gdLst>
              <a:gd name="T0" fmla="*/ 0 w 3457575"/>
              <a:gd name="T1" fmla="*/ 550862 h 550862"/>
              <a:gd name="T2" fmla="*/ 1476380 w 3457575"/>
              <a:gd name="T3" fmla="*/ 26987 h 550862"/>
              <a:gd name="T4" fmla="*/ 3457575 w 3457575"/>
              <a:gd name="T5" fmla="*/ 388937 h 550862"/>
              <a:gd name="T6" fmla="*/ 0 60000 65536"/>
              <a:gd name="T7" fmla="*/ 0 60000 65536"/>
              <a:gd name="T8" fmla="*/ 0 60000 65536"/>
              <a:gd name="T9" fmla="*/ 0 w 3457575"/>
              <a:gd name="T10" fmla="*/ 0 h 550862"/>
              <a:gd name="T11" fmla="*/ 3457575 w 3457575"/>
              <a:gd name="T12" fmla="*/ 550862 h 550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7575" h="550862">
                <a:moveTo>
                  <a:pt x="0" y="550862"/>
                </a:moveTo>
                <a:cubicBezTo>
                  <a:pt x="450056" y="302418"/>
                  <a:pt x="900113" y="53974"/>
                  <a:pt x="1476375" y="26987"/>
                </a:cubicBezTo>
                <a:cubicBezTo>
                  <a:pt x="2052637" y="0"/>
                  <a:pt x="2755106" y="194468"/>
                  <a:pt x="3457575" y="388937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428992" y="4657736"/>
            <a:ext cx="1000139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 err="1"/>
              <a:t>gLite</a:t>
            </a:r>
            <a:endParaRPr kumimoji="1" lang="ja-JP" altLang="en-US" sz="2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357422" y="4657736"/>
            <a:ext cx="1000139" cy="85725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pPr algn="ctr">
              <a:defRPr/>
            </a:pPr>
            <a:r>
              <a:rPr kumimoji="1" lang="en-US" altLang="ja-JP" sz="2000" dirty="0"/>
              <a:t>NAREGI</a:t>
            </a:r>
            <a:endParaRPr kumimoji="1" lang="ja-JP" altLang="en-US" sz="2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285877" y="4657736"/>
            <a:ext cx="1000139" cy="8572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/>
              <a:t>SRB</a:t>
            </a:r>
          </a:p>
          <a:p>
            <a:pPr algn="ctr">
              <a:defRPr/>
            </a:pPr>
            <a:r>
              <a:rPr kumimoji="1" lang="en-US" altLang="ja-JP" sz="2000" dirty="0" err="1"/>
              <a:t>iRODS</a:t>
            </a:r>
            <a:endParaRPr kumimoji="1" lang="ja-JP" altLang="en-US" sz="2000" dirty="0"/>
          </a:p>
        </p:txBody>
      </p:sp>
      <p:sp>
        <p:nvSpPr>
          <p:cNvPr id="32" name="正方形/長方形 31"/>
          <p:cNvSpPr/>
          <p:nvPr/>
        </p:nvSpPr>
        <p:spPr>
          <a:xfrm>
            <a:off x="3476628" y="5857892"/>
            <a:ext cx="1023934" cy="714380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1600" dirty="0"/>
              <a:t>CPUs</a:t>
            </a:r>
            <a:endParaRPr kumimoji="1" lang="ja-JP" altLang="en-US" sz="1600" dirty="0"/>
          </a:p>
        </p:txBody>
      </p:sp>
      <p:sp>
        <p:nvSpPr>
          <p:cNvPr id="33" name="フローチャート : 磁気ディスク 32"/>
          <p:cNvSpPr/>
          <p:nvPr/>
        </p:nvSpPr>
        <p:spPr>
          <a:xfrm>
            <a:off x="4714876" y="5765826"/>
            <a:ext cx="857256" cy="870290"/>
          </a:xfrm>
          <a:prstGeom prst="flowChartMagneticDisk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1600" dirty="0"/>
              <a:t>Storage</a:t>
            </a:r>
            <a:endParaRPr kumimoji="1" lang="ja-JP" altLang="en-US" sz="1600" dirty="0"/>
          </a:p>
        </p:txBody>
      </p:sp>
      <p:sp>
        <p:nvSpPr>
          <p:cNvPr id="35" name="雲 34"/>
          <p:cNvSpPr/>
          <p:nvPr/>
        </p:nvSpPr>
        <p:spPr>
          <a:xfrm>
            <a:off x="4500562" y="4657740"/>
            <a:ext cx="1285884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Cloud</a:t>
            </a:r>
            <a:endParaRPr kumimoji="1" lang="ja-JP" altLang="en-US" dirty="0" err="1" smtClean="0"/>
          </a:p>
        </p:txBody>
      </p:sp>
      <p:sp>
        <p:nvSpPr>
          <p:cNvPr id="36" name="正方形/長方形 35"/>
          <p:cNvSpPr/>
          <p:nvPr/>
        </p:nvSpPr>
        <p:spPr>
          <a:xfrm>
            <a:off x="5929315" y="4657740"/>
            <a:ext cx="2143147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2000" dirty="0" smtClean="0"/>
              <a:t>LRMS</a:t>
            </a:r>
          </a:p>
          <a:p>
            <a:pPr algn="ctr">
              <a:defRPr/>
            </a:pPr>
            <a:r>
              <a:rPr lang="en-US" altLang="ja-JP" sz="2000" dirty="0" smtClean="0"/>
              <a:t>LSF/PBS/SGE/…</a:t>
            </a:r>
            <a:endParaRPr kumimoji="1" lang="ja-JP" altLang="en-US" sz="2000" dirty="0"/>
          </a:p>
        </p:txBody>
      </p:sp>
      <p:sp>
        <p:nvSpPr>
          <p:cNvPr id="37" name="正方形/長方形 36"/>
          <p:cNvSpPr/>
          <p:nvPr/>
        </p:nvSpPr>
        <p:spPr>
          <a:xfrm>
            <a:off x="928662" y="4214818"/>
            <a:ext cx="7643866" cy="14287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t" anchorCtr="1"/>
          <a:lstStyle/>
          <a:p>
            <a:pPr algn="ctr">
              <a:defRPr/>
            </a:pPr>
            <a:r>
              <a:rPr kumimoji="1" lang="en-US" altLang="ja-JP" sz="2000" dirty="0" smtClean="0"/>
              <a:t>GIN/PGI: </a:t>
            </a:r>
            <a:r>
              <a:rPr kumimoji="1" lang="en-US" altLang="ja-JP" sz="2000" dirty="0"/>
              <a:t>Multi-Middleware Layer</a:t>
            </a:r>
            <a:endParaRPr kumimoji="1" lang="ja-JP" altLang="en-US" sz="2000" dirty="0"/>
          </a:p>
        </p:txBody>
      </p:sp>
      <p:cxnSp>
        <p:nvCxnSpPr>
          <p:cNvPr id="39" name="直線矢印コネクタ 38"/>
          <p:cNvCxnSpPr>
            <a:stCxn id="24" idx="2"/>
          </p:cNvCxnSpPr>
          <p:nvPr/>
        </p:nvCxnSpPr>
        <p:spPr>
          <a:xfrm rot="5400000">
            <a:off x="3214678" y="4714882"/>
            <a:ext cx="2071704" cy="5000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24" idx="2"/>
          </p:cNvCxnSpPr>
          <p:nvPr/>
        </p:nvCxnSpPr>
        <p:spPr>
          <a:xfrm rot="16200000" flipH="1">
            <a:off x="3821899" y="4607727"/>
            <a:ext cx="2000269" cy="6429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214546" y="6357958"/>
            <a:ext cx="469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Fair share resources among middles</a:t>
            </a:r>
            <a:endParaRPr kumimoji="1" lang="ja-JP" alt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Deployment</a:t>
            </a:r>
            <a:endParaRPr kumimoji="1" lang="ja-JP" altLang="en-US" dirty="0" smtClean="0"/>
          </a:p>
          <a:p>
            <a:pPr lvl="1"/>
            <a:r>
              <a:rPr lang="en-US" altLang="ja-JP" dirty="0" smtClean="0"/>
              <a:t>VO specific operational statistics</a:t>
            </a:r>
          </a:p>
          <a:p>
            <a:r>
              <a:rPr lang="en-US" altLang="ja-JP" dirty="0" smtClean="0"/>
              <a:t>Recent activities</a:t>
            </a:r>
          </a:p>
          <a:p>
            <a:pPr lvl="1"/>
            <a:r>
              <a:rPr lang="en-US" altLang="ja-JP" dirty="0" smtClean="0"/>
              <a:t>Unified user-interfaces using SAGA</a:t>
            </a:r>
            <a:r>
              <a:rPr lang="en-US" altLang="ja-JP" baseline="30000" dirty="0" smtClean="0"/>
              <a:t>*</a:t>
            </a:r>
          </a:p>
          <a:p>
            <a:r>
              <a:rPr lang="en-US" altLang="ja-JP" dirty="0" smtClean="0"/>
              <a:t>Summary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2252" y="6060064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baseline="30000" dirty="0" smtClean="0"/>
              <a:t>*</a:t>
            </a:r>
            <a:r>
              <a:rPr lang="en-US" altLang="ja-JP" dirty="0" smtClean="0"/>
              <a:t> SAGA: A Simple API for Grid Applications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Project Goal</a:t>
            </a:r>
            <a:br>
              <a:rPr lang="en-US" altLang="ja-JP" dirty="0" smtClean="0"/>
            </a:br>
            <a:r>
              <a:rPr lang="en-US" altLang="ja-JP" dirty="0" smtClean="0"/>
              <a:t>(Funded collaboration with NII)</a:t>
            </a:r>
            <a:endParaRPr lang="ja-JP" altLang="en-US" dirty="0" smtClean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2928938" y="2643188"/>
            <a:ext cx="3143250" cy="1071562"/>
          </a:xfrm>
          <a:prstGeom prst="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SAGA-Engine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28992" y="4300546"/>
            <a:ext cx="1000139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 err="1"/>
              <a:t>gLite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57422" y="4300546"/>
            <a:ext cx="1000139" cy="85725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pPr algn="ctr">
              <a:defRPr/>
            </a:pPr>
            <a:r>
              <a:rPr kumimoji="1" lang="en-US" altLang="ja-JP" sz="2000" dirty="0"/>
              <a:t>NAREGI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1285877" y="4300546"/>
            <a:ext cx="1000139" cy="8572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000" dirty="0"/>
              <a:t>SRB</a:t>
            </a:r>
          </a:p>
          <a:p>
            <a:pPr algn="ctr">
              <a:defRPr/>
            </a:pPr>
            <a:r>
              <a:rPr kumimoji="1" lang="en-US" altLang="ja-JP" sz="2000" dirty="0" err="1"/>
              <a:t>iRODS</a:t>
            </a:r>
            <a:endParaRPr kumimoji="1" lang="ja-JP" altLang="en-US" sz="2000" dirty="0"/>
          </a:p>
        </p:txBody>
      </p:sp>
      <p:sp>
        <p:nvSpPr>
          <p:cNvPr id="11271" name="テキスト ボックス 10"/>
          <p:cNvSpPr txBox="1">
            <a:spLocks noChangeArrowheads="1"/>
          </p:cNvSpPr>
          <p:nvPr/>
        </p:nvSpPr>
        <p:spPr bwMode="auto">
          <a:xfrm>
            <a:off x="6122988" y="3181350"/>
            <a:ext cx="2306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/>
              <a:t>SAGA adaptors</a:t>
            </a:r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086100" y="3086100"/>
            <a:ext cx="914400" cy="557213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Adpt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071938" y="3086100"/>
            <a:ext cx="914400" cy="557213"/>
          </a:xfrm>
          <a:prstGeom prst="rect">
            <a:avLst/>
          </a:prstGeom>
          <a:solidFill>
            <a:srgbClr val="00FFFF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Adpt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072063" y="3086100"/>
            <a:ext cx="914400" cy="5572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>
                <a:solidFill>
                  <a:schemeClr val="tx1"/>
                </a:solidFill>
              </a:rPr>
              <a:t>Adpt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2928938" y="2286000"/>
            <a:ext cx="3143250" cy="357188"/>
          </a:xfrm>
          <a:prstGeom prst="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C++ Interface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928938" y="1928813"/>
            <a:ext cx="3143250" cy="357187"/>
          </a:xfrm>
          <a:prstGeom prst="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Python Binding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2928938" y="1428750"/>
            <a:ext cx="785812" cy="500063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Svc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3714750" y="1428750"/>
            <a:ext cx="785813" cy="500063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Svc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4500563" y="1428750"/>
            <a:ext cx="785812" cy="500063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Apps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5286375" y="1428750"/>
            <a:ext cx="785813" cy="500063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Apps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285750" y="1928802"/>
            <a:ext cx="2214563" cy="1500188"/>
          </a:xfrm>
          <a:prstGeom prst="rect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RNS</a:t>
            </a:r>
          </a:p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FC service based on OGF standard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048000" y="5551511"/>
            <a:ext cx="1309688" cy="1071563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1600" dirty="0"/>
              <a:t>CPUs</a:t>
            </a:r>
            <a:endParaRPr kumimoji="1" lang="ja-JP" altLang="en-US" sz="1600" dirty="0"/>
          </a:p>
        </p:txBody>
      </p:sp>
      <p:sp>
        <p:nvSpPr>
          <p:cNvPr id="24" name="フローチャート : 磁気ディスク 23"/>
          <p:cNvSpPr/>
          <p:nvPr/>
        </p:nvSpPr>
        <p:spPr>
          <a:xfrm>
            <a:off x="4572000" y="5408636"/>
            <a:ext cx="1357313" cy="1377950"/>
          </a:xfrm>
          <a:prstGeom prst="flowChartMagneticDisk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1600" dirty="0"/>
              <a:t>Storage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43306" y="5721510"/>
            <a:ext cx="5214937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kumimoji="1" lang="en-US" altLang="ja-JP" sz="2000" i="1" dirty="0"/>
              <a:t>Middleware-transparent layer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kumimoji="1" lang="en-US" altLang="ja-JP" sz="2000" i="1" dirty="0"/>
              <a:t>Middleware-independent services</a:t>
            </a:r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25" name="雲 24"/>
          <p:cNvSpPr/>
          <p:nvPr/>
        </p:nvSpPr>
        <p:spPr>
          <a:xfrm>
            <a:off x="4500562" y="4300550"/>
            <a:ext cx="1285884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Cloud</a:t>
            </a:r>
            <a:endParaRPr kumimoji="1" lang="ja-JP" altLang="en-US" dirty="0" err="1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5929315" y="4300550"/>
            <a:ext cx="2143147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ja-JP" sz="2000" dirty="0" smtClean="0"/>
              <a:t>LRMS</a:t>
            </a:r>
          </a:p>
          <a:p>
            <a:pPr algn="ctr">
              <a:defRPr/>
            </a:pPr>
            <a:r>
              <a:rPr lang="en-US" altLang="ja-JP" sz="2000" dirty="0" smtClean="0"/>
              <a:t>LSF/PBS/SGE/…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28662" y="3857628"/>
            <a:ext cx="7643866" cy="14287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t" anchorCtr="1"/>
          <a:lstStyle/>
          <a:p>
            <a:pPr algn="ctr">
              <a:defRPr/>
            </a:pPr>
            <a:r>
              <a:rPr kumimoji="1" lang="en-US" altLang="ja-JP" sz="2000" dirty="0" smtClean="0"/>
              <a:t>1. GIN/PGI: </a:t>
            </a:r>
            <a:r>
              <a:rPr kumimoji="1" lang="en-US" altLang="ja-JP" sz="2000" dirty="0"/>
              <a:t>Multi-Middleware Layer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38962" y="127371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87787" y="71414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SAGA supports cloud &amp; LRMS for local clusters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 bwMode="auto">
          <a:xfrm>
            <a:off x="428625" y="3429000"/>
            <a:ext cx="8429625" cy="1143000"/>
          </a:xfrm>
          <a:prstGeom prst="rect">
            <a:avLst/>
          </a:prstGeom>
          <a:solidFill>
            <a:srgbClr val="00FFFF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28625" y="4572000"/>
            <a:ext cx="8429625" cy="1643063"/>
          </a:xfrm>
          <a:prstGeom prst="rect">
            <a:avLst/>
          </a:prstGeom>
          <a:solidFill>
            <a:srgbClr val="FFFF00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28625" y="2214563"/>
            <a:ext cx="8429625" cy="1214437"/>
          </a:xfrm>
          <a:prstGeom prst="rect">
            <a:avLst/>
          </a:prstGeom>
          <a:solidFill>
            <a:srgbClr val="00FF00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126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dirty="0" smtClean="0"/>
              <a:t>Current Status</a:t>
            </a:r>
            <a:br>
              <a:rPr lang="en-US" altLang="ja-JP" dirty="0" smtClean="0"/>
            </a:br>
            <a:r>
              <a:rPr lang="en-US" altLang="ja-JP" dirty="0" smtClean="0"/>
              <a:t>SAGA-NAREGI Adaptor</a:t>
            </a:r>
            <a:endParaRPr lang="ja-JP" altLang="en-US" dirty="0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10715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altLang="ja-JP" dirty="0" smtClean="0"/>
              <a:t>Only for the job adaptor</a:t>
            </a:r>
          </a:p>
          <a:p>
            <a:pPr eaLnBrk="1" hangingPunct="1">
              <a:defRPr/>
            </a:pPr>
            <a:r>
              <a:rPr lang="en-US" altLang="ja-JP" dirty="0" smtClean="0"/>
              <a:t>Succeed to submit a job in NAREGI and to retrieve results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625" y="2214563"/>
            <a:ext cx="8455025" cy="39703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saga::job::description </a:t>
            </a:r>
            <a:r>
              <a:rPr kumimoji="1" lang="en-US" altLang="ja-JP" sz="1400" dirty="0" err="1">
                <a:latin typeface="Lucida Sans Typewriter" pitchFamily="49" charset="0"/>
              </a:rPr>
              <a:t>jd</a:t>
            </a:r>
            <a:r>
              <a:rPr kumimoji="1" lang="en-US" altLang="ja-JP" sz="1400" dirty="0">
                <a:latin typeface="Lucida Sans Typewriter" pitchFamily="49" charset="0"/>
              </a:rPr>
              <a:t>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jd.set_attribute</a:t>
            </a:r>
            <a:r>
              <a:rPr kumimoji="1" lang="en-US" altLang="ja-JP" sz="1400" dirty="0">
                <a:latin typeface="Lucida Sans Typewriter" pitchFamily="49" charset="0"/>
              </a:rPr>
              <a:t>(</a:t>
            </a:r>
            <a:r>
              <a:rPr kumimoji="1" lang="en-US" altLang="ja-JP" sz="1400" dirty="0" err="1">
                <a:latin typeface="Lucida Sans Typewriter" pitchFamily="49" charset="0"/>
              </a:rPr>
              <a:t>sja</a:t>
            </a:r>
            <a:r>
              <a:rPr kumimoji="1" lang="en-US" altLang="ja-JP" sz="1400" dirty="0">
                <a:latin typeface="Lucida Sans Typewriter" pitchFamily="49" charset="0"/>
              </a:rPr>
              <a:t>::</a:t>
            </a:r>
            <a:r>
              <a:rPr kumimoji="1" lang="en-US" altLang="ja-JP" sz="1400" dirty="0" err="1">
                <a:latin typeface="Lucida Sans Typewriter" pitchFamily="49" charset="0"/>
              </a:rPr>
              <a:t>description_executable</a:t>
            </a:r>
            <a:r>
              <a:rPr kumimoji="1" lang="en-US" altLang="ja-JP" sz="1400" dirty="0">
                <a:latin typeface="Lucida Sans Typewriter" pitchFamily="49" charset="0"/>
              </a:rPr>
              <a:t>, "/bin/hostname");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jd.set_attribute</a:t>
            </a:r>
            <a:r>
              <a:rPr kumimoji="1" lang="en-US" altLang="ja-JP" sz="1400" dirty="0">
                <a:latin typeface="Lucida Sans Typewriter" pitchFamily="49" charset="0"/>
              </a:rPr>
              <a:t>(</a:t>
            </a:r>
            <a:r>
              <a:rPr kumimoji="1" lang="en-US" altLang="ja-JP" sz="1400" dirty="0" err="1">
                <a:latin typeface="Lucida Sans Typewriter" pitchFamily="49" charset="0"/>
              </a:rPr>
              <a:t>sja</a:t>
            </a:r>
            <a:r>
              <a:rPr kumimoji="1" lang="en-US" altLang="ja-JP" sz="1400" dirty="0">
                <a:latin typeface="Lucida Sans Typewriter" pitchFamily="49" charset="0"/>
              </a:rPr>
              <a:t>::</a:t>
            </a:r>
            <a:r>
              <a:rPr kumimoji="1" lang="en-US" altLang="ja-JP" sz="1400" dirty="0" err="1">
                <a:latin typeface="Lucida Sans Typewriter" pitchFamily="49" charset="0"/>
              </a:rPr>
              <a:t>description_working_directory</a:t>
            </a:r>
            <a:r>
              <a:rPr kumimoji="1" lang="en-US" altLang="ja-JP" sz="1400" dirty="0">
                <a:latin typeface="Lucida Sans Typewriter" pitchFamily="49" charset="0"/>
              </a:rPr>
              <a:t>, "/some/where/work/dir");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jd.set_attribute</a:t>
            </a:r>
            <a:r>
              <a:rPr kumimoji="1" lang="en-US" altLang="ja-JP" sz="1400" dirty="0">
                <a:latin typeface="Lucida Sans Typewriter" pitchFamily="49" charset="0"/>
              </a:rPr>
              <a:t>(</a:t>
            </a:r>
            <a:r>
              <a:rPr kumimoji="1" lang="en-US" altLang="ja-JP" sz="1400" dirty="0" err="1">
                <a:latin typeface="Lucida Sans Typewriter" pitchFamily="49" charset="0"/>
              </a:rPr>
              <a:t>sja</a:t>
            </a:r>
            <a:r>
              <a:rPr kumimoji="1" lang="en-US" altLang="ja-JP" sz="1400" dirty="0">
                <a:latin typeface="Lucida Sans Typewriter" pitchFamily="49" charset="0"/>
              </a:rPr>
              <a:t>::</a:t>
            </a:r>
            <a:r>
              <a:rPr kumimoji="1" lang="en-US" altLang="ja-JP" sz="1400" dirty="0" err="1">
                <a:latin typeface="Lucida Sans Typewriter" pitchFamily="49" charset="0"/>
              </a:rPr>
              <a:t>description_output</a:t>
            </a:r>
            <a:r>
              <a:rPr kumimoji="1" lang="en-US" altLang="ja-JP" sz="1400" dirty="0">
                <a:latin typeface="Lucida Sans Typewriter" pitchFamily="49" charset="0"/>
              </a:rPr>
              <a:t>, “</a:t>
            </a:r>
            <a:r>
              <a:rPr kumimoji="1" lang="en-US" altLang="ja-JP" sz="1400" dirty="0" err="1">
                <a:latin typeface="Lucida Sans Typewriter" pitchFamily="49" charset="0"/>
              </a:rPr>
              <a:t>std.out</a:t>
            </a:r>
            <a:r>
              <a:rPr kumimoji="1" lang="en-US" altLang="ja-JP" sz="1400" dirty="0">
                <a:latin typeface="Lucida Sans Typewriter" pitchFamily="49" charset="0"/>
              </a:rPr>
              <a:t>");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jd.set_attribute</a:t>
            </a:r>
            <a:r>
              <a:rPr kumimoji="1" lang="en-US" altLang="ja-JP" sz="1400" dirty="0">
                <a:latin typeface="Lucida Sans Typewriter" pitchFamily="49" charset="0"/>
              </a:rPr>
              <a:t>(</a:t>
            </a:r>
            <a:r>
              <a:rPr kumimoji="1" lang="en-US" altLang="ja-JP" sz="1400" dirty="0" err="1">
                <a:latin typeface="Lucida Sans Typewriter" pitchFamily="49" charset="0"/>
              </a:rPr>
              <a:t>sja</a:t>
            </a:r>
            <a:r>
              <a:rPr kumimoji="1" lang="en-US" altLang="ja-JP" sz="1400" dirty="0">
                <a:latin typeface="Lucida Sans Typewriter" pitchFamily="49" charset="0"/>
              </a:rPr>
              <a:t>::</a:t>
            </a:r>
            <a:r>
              <a:rPr kumimoji="1" lang="en-US" altLang="ja-JP" sz="1400" dirty="0" err="1">
                <a:latin typeface="Lucida Sans Typewriter" pitchFamily="49" charset="0"/>
              </a:rPr>
              <a:t>description_error</a:t>
            </a:r>
            <a:r>
              <a:rPr kumimoji="1" lang="en-US" altLang="ja-JP" sz="1400" dirty="0">
                <a:latin typeface="Lucida Sans Typewriter" pitchFamily="49" charset="0"/>
              </a:rPr>
              <a:t>, "std.err");</a:t>
            </a:r>
          </a:p>
          <a:p>
            <a:pPr algn="l">
              <a:defRPr/>
            </a:pPr>
            <a:endParaRPr kumimoji="1" lang="en-US" altLang="ja-JP" sz="1400" dirty="0">
              <a:latin typeface="Lucida Sans Typewriter" pitchFamily="49" charset="0"/>
            </a:endParaRP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std::vector &lt;std::string&gt; ft;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ft.push_back</a:t>
            </a:r>
            <a:r>
              <a:rPr kumimoji="1" lang="en-US" altLang="ja-JP" sz="1400" dirty="0">
                <a:latin typeface="Lucida Sans Typewriter" pitchFamily="49" charset="0"/>
              </a:rPr>
              <a:t>("gsiftp://gfarm.cc.kek.jp/my/file.in &gt; </a:t>
            </a:r>
            <a:r>
              <a:rPr kumimoji="1" lang="en-US" altLang="ja-JP" sz="1400" dirty="0" err="1">
                <a:latin typeface="Lucida Sans Typewriter" pitchFamily="49" charset="0"/>
              </a:rPr>
              <a:t>file.in</a:t>
            </a:r>
            <a:r>
              <a:rPr kumimoji="1" lang="en-US" altLang="ja-JP" sz="1400" dirty="0">
                <a:latin typeface="Lucida Sans Typewriter" pitchFamily="49" charset="0"/>
              </a:rPr>
              <a:t>");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ft.push_back</a:t>
            </a:r>
            <a:r>
              <a:rPr kumimoji="1" lang="en-US" altLang="ja-JP" sz="1400" dirty="0">
                <a:latin typeface="Lucida Sans Typewriter" pitchFamily="49" charset="0"/>
              </a:rPr>
              <a:t>("gsiftp://gfarm.cc.kek.jp/my/file.out &lt; </a:t>
            </a:r>
            <a:r>
              <a:rPr kumimoji="1" lang="en-US" altLang="ja-JP" sz="1400" dirty="0" err="1">
                <a:latin typeface="Lucida Sans Typewriter" pitchFamily="49" charset="0"/>
              </a:rPr>
              <a:t>file.out</a:t>
            </a:r>
            <a:r>
              <a:rPr kumimoji="1" lang="en-US" altLang="ja-JP" sz="1400" dirty="0">
                <a:latin typeface="Lucida Sans Typewriter" pitchFamily="49" charset="0"/>
              </a:rPr>
              <a:t>");</a:t>
            </a:r>
          </a:p>
          <a:p>
            <a:pPr algn="l">
              <a:defRPr/>
            </a:pPr>
            <a:r>
              <a:rPr kumimoji="1" lang="en-US" altLang="ja-JP" sz="1400" dirty="0" err="1">
                <a:latin typeface="Lucida Sans Typewriter" pitchFamily="49" charset="0"/>
              </a:rPr>
              <a:t>jd.set_vector_attribute</a:t>
            </a:r>
            <a:r>
              <a:rPr kumimoji="1" lang="en-US" altLang="ja-JP" sz="1400" dirty="0">
                <a:latin typeface="Lucida Sans Typewriter" pitchFamily="49" charset="0"/>
              </a:rPr>
              <a:t>(</a:t>
            </a:r>
            <a:r>
              <a:rPr kumimoji="1" lang="en-US" altLang="ja-JP" sz="1400" dirty="0" err="1">
                <a:latin typeface="Lucida Sans Typewriter" pitchFamily="49" charset="0"/>
              </a:rPr>
              <a:t>sja</a:t>
            </a:r>
            <a:r>
              <a:rPr kumimoji="1" lang="en-US" altLang="ja-JP" sz="1400" dirty="0">
                <a:latin typeface="Lucida Sans Typewriter" pitchFamily="49" charset="0"/>
              </a:rPr>
              <a:t>::</a:t>
            </a:r>
            <a:r>
              <a:rPr kumimoji="1" lang="en-US" altLang="ja-JP" sz="1400" dirty="0" err="1">
                <a:latin typeface="Lucida Sans Typewriter" pitchFamily="49" charset="0"/>
              </a:rPr>
              <a:t>description_file_transfer</a:t>
            </a:r>
            <a:r>
              <a:rPr kumimoji="1" lang="en-US" altLang="ja-JP" sz="1400" dirty="0">
                <a:latin typeface="Lucida Sans Typewriter" pitchFamily="49" charset="0"/>
              </a:rPr>
              <a:t>, ft);</a:t>
            </a:r>
          </a:p>
          <a:p>
            <a:pPr algn="l">
              <a:defRPr/>
            </a:pPr>
            <a:endParaRPr kumimoji="1" lang="en-US" altLang="ja-JP" sz="1400" dirty="0">
              <a:latin typeface="Lucida Sans Typewriter" pitchFamily="49" charset="0"/>
            </a:endParaRP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saga::job::service </a:t>
            </a:r>
            <a:r>
              <a:rPr kumimoji="1" lang="en-US" altLang="ja-JP" sz="1400" dirty="0" err="1">
                <a:latin typeface="Lucida Sans Typewriter" pitchFamily="49" charset="0"/>
              </a:rPr>
              <a:t>js</a:t>
            </a:r>
            <a:r>
              <a:rPr kumimoji="1" lang="en-US" altLang="ja-JP" sz="1400" dirty="0">
                <a:latin typeface="Lucida Sans Typewriter" pitchFamily="49" charset="0"/>
              </a:rPr>
              <a:t>("naregi://nrgvms.cc.kek.jp");</a:t>
            </a: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saga::job::job </a:t>
            </a:r>
            <a:r>
              <a:rPr kumimoji="1" lang="en-US" altLang="ja-JP" sz="1400" dirty="0" smtClean="0">
                <a:latin typeface="Lucida Sans Typewriter" pitchFamily="49" charset="0"/>
              </a:rPr>
              <a:t>j </a:t>
            </a:r>
            <a:r>
              <a:rPr kumimoji="1" lang="en-US" altLang="ja-JP" sz="1400" dirty="0">
                <a:latin typeface="Lucida Sans Typewriter" pitchFamily="49" charset="0"/>
              </a:rPr>
              <a:t>= </a:t>
            </a:r>
            <a:r>
              <a:rPr kumimoji="1" lang="en-US" altLang="ja-JP" sz="1400" dirty="0" err="1">
                <a:latin typeface="Lucida Sans Typewriter" pitchFamily="49" charset="0"/>
              </a:rPr>
              <a:t>js.create_job</a:t>
            </a:r>
            <a:r>
              <a:rPr kumimoji="1" lang="en-US" altLang="ja-JP" sz="1400" dirty="0">
                <a:latin typeface="Lucida Sans Typewriter" pitchFamily="49" charset="0"/>
              </a:rPr>
              <a:t>(</a:t>
            </a:r>
            <a:r>
              <a:rPr kumimoji="1" lang="en-US" altLang="ja-JP" sz="1400" dirty="0" err="1">
                <a:latin typeface="Lucida Sans Typewriter" pitchFamily="49" charset="0"/>
              </a:rPr>
              <a:t>jd</a:t>
            </a:r>
            <a:r>
              <a:rPr kumimoji="1" lang="en-US" altLang="ja-JP" sz="1400" dirty="0">
                <a:latin typeface="Lucida Sans Typewriter" pitchFamily="49" charset="0"/>
              </a:rPr>
              <a:t>);</a:t>
            </a:r>
          </a:p>
          <a:p>
            <a:pPr algn="l">
              <a:defRPr/>
            </a:pPr>
            <a:r>
              <a:rPr kumimoji="1" lang="en-US" altLang="ja-JP" sz="1400" dirty="0" err="1" smtClean="0">
                <a:latin typeface="Lucida Sans Typewriter" pitchFamily="49" charset="0"/>
              </a:rPr>
              <a:t>j.run</a:t>
            </a:r>
            <a:r>
              <a:rPr kumimoji="1" lang="en-US" altLang="ja-JP" sz="1400" dirty="0">
                <a:latin typeface="Lucida Sans Typewriter" pitchFamily="49" charset="0"/>
              </a:rPr>
              <a:t>();</a:t>
            </a: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while (</a:t>
            </a:r>
            <a:r>
              <a:rPr kumimoji="1" lang="en-US" altLang="ja-JP" sz="1400" dirty="0" err="1" smtClean="0">
                <a:latin typeface="Lucida Sans Typewriter" pitchFamily="49" charset="0"/>
              </a:rPr>
              <a:t>j.get_state</a:t>
            </a:r>
            <a:r>
              <a:rPr kumimoji="1" lang="en-US" altLang="ja-JP" sz="1400" dirty="0">
                <a:latin typeface="Lucida Sans Typewriter" pitchFamily="49" charset="0"/>
              </a:rPr>
              <a:t>() != saga::job::Done) {</a:t>
            </a: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  std::</a:t>
            </a:r>
            <a:r>
              <a:rPr kumimoji="1" lang="en-US" altLang="ja-JP" sz="1400" dirty="0" err="1">
                <a:latin typeface="Lucida Sans Typewriter" pitchFamily="49" charset="0"/>
              </a:rPr>
              <a:t>cout</a:t>
            </a:r>
            <a:r>
              <a:rPr kumimoji="1" lang="en-US" altLang="ja-JP" sz="1400" dirty="0">
                <a:latin typeface="Lucida Sans Typewriter" pitchFamily="49" charset="0"/>
              </a:rPr>
              <a:t> &lt;&lt; </a:t>
            </a:r>
            <a:r>
              <a:rPr kumimoji="1" lang="en-US" altLang="ja-JP" sz="1400" dirty="0" err="1" smtClean="0">
                <a:latin typeface="Lucida Sans Typewriter" pitchFamily="49" charset="0"/>
              </a:rPr>
              <a:t>j.get_attribute</a:t>
            </a:r>
            <a:r>
              <a:rPr kumimoji="1" lang="en-US" altLang="ja-JP" sz="1400" dirty="0">
                <a:latin typeface="Lucida Sans Typewriter" pitchFamily="49" charset="0"/>
              </a:rPr>
              <a:t>(“</a:t>
            </a:r>
            <a:r>
              <a:rPr kumimoji="1" lang="en-US" altLang="ja-JP" sz="1400" dirty="0" err="1">
                <a:latin typeface="Lucida Sans Typewriter" pitchFamily="49" charset="0"/>
              </a:rPr>
              <a:t>JobID</a:t>
            </a:r>
            <a:r>
              <a:rPr kumimoji="1" lang="en-US" altLang="ja-JP" sz="1400" dirty="0">
                <a:latin typeface="Lucida Sans Typewriter" pitchFamily="49" charset="0"/>
              </a:rPr>
              <a:t>”) &lt;&lt; std::</a:t>
            </a:r>
            <a:r>
              <a:rPr kumimoji="1" lang="en-US" altLang="ja-JP" sz="1400" dirty="0" err="1">
                <a:latin typeface="Lucida Sans Typewriter" pitchFamily="49" charset="0"/>
              </a:rPr>
              <a:t>endl</a:t>
            </a:r>
            <a:r>
              <a:rPr kumimoji="1" lang="en-US" altLang="ja-JP" sz="1400" dirty="0">
                <a:latin typeface="Lucida Sans Typewriter" pitchFamily="49" charset="0"/>
              </a:rPr>
              <a:t>;</a:t>
            </a: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  sleep(1);</a:t>
            </a:r>
          </a:p>
          <a:p>
            <a:pPr algn="l">
              <a:defRPr/>
            </a:pPr>
            <a:r>
              <a:rPr kumimoji="1" lang="en-US" altLang="ja-JP" sz="1400" dirty="0">
                <a:latin typeface="Lucida Sans Typewriter" pitchFamily="49" charset="0"/>
              </a:rPr>
              <a:t>}</a:t>
            </a:r>
          </a:p>
        </p:txBody>
      </p:sp>
      <p:sp>
        <p:nvSpPr>
          <p:cNvPr id="13320" name="テキスト ボックス 8"/>
          <p:cNvSpPr txBox="1">
            <a:spLocks noChangeArrowheads="1"/>
          </p:cNvSpPr>
          <p:nvPr/>
        </p:nvSpPr>
        <p:spPr bwMode="auto">
          <a:xfrm rot="-1601621">
            <a:off x="6270625" y="2482850"/>
            <a:ext cx="225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Job description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321" name="テキスト ボックス 9"/>
          <p:cNvSpPr txBox="1">
            <a:spLocks noChangeArrowheads="1"/>
          </p:cNvSpPr>
          <p:nvPr/>
        </p:nvSpPr>
        <p:spPr bwMode="auto">
          <a:xfrm rot="-1601621">
            <a:off x="6353175" y="3732213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File stage-in/out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322" name="テキスト ボックス 10"/>
          <p:cNvSpPr txBox="1">
            <a:spLocks noChangeArrowheads="1"/>
          </p:cNvSpPr>
          <p:nvPr/>
        </p:nvSpPr>
        <p:spPr bwMode="auto">
          <a:xfrm rot="-1601621">
            <a:off x="6508750" y="5033963"/>
            <a:ext cx="2360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Job Submission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7429500" y="6492875"/>
            <a:ext cx="1714500" cy="363538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10" name="図プレースホルダ 9" descr="20090306(01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0" r="18750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Belle VO has being expanded</a:t>
            </a:r>
          </a:p>
          <a:p>
            <a:pPr lvl="1"/>
            <a:r>
              <a:rPr lang="en-US" altLang="ja-JP" dirty="0" smtClean="0"/>
              <a:t>9 institutes and 22 users</a:t>
            </a:r>
          </a:p>
          <a:p>
            <a:pPr lvl="1"/>
            <a:r>
              <a:rPr lang="en-US" altLang="ja-JP" dirty="0" smtClean="0"/>
              <a:t>18M SI2K/9k CPUs</a:t>
            </a:r>
          </a:p>
          <a:p>
            <a:pPr lvl="1"/>
            <a:r>
              <a:rPr lang="en-US" altLang="ja-JP" dirty="0" smtClean="0"/>
              <a:t>27 TB</a:t>
            </a:r>
            <a:r>
              <a:rPr lang="ja-JP" altLang="en-US" dirty="0" smtClean="0"/>
              <a:t> </a:t>
            </a:r>
            <a:r>
              <a:rPr lang="en-US" altLang="ja-JP" dirty="0" smtClean="0"/>
              <a:t>available, 83 GB in use through SRMs</a:t>
            </a:r>
          </a:p>
          <a:p>
            <a:pPr lvl="2"/>
            <a:r>
              <a:rPr lang="en-US" altLang="ja-JP" dirty="0" smtClean="0"/>
              <a:t>HSM in KEK Belle Computing System Is used through SRB.</a:t>
            </a:r>
          </a:p>
          <a:p>
            <a:pPr lvl="1"/>
            <a:r>
              <a:rPr lang="en-US" altLang="ja-JP" dirty="0" smtClean="0"/>
              <a:t>KEK-2 will come up very soon</a:t>
            </a:r>
          </a:p>
          <a:p>
            <a:pPr lvl="2"/>
            <a:r>
              <a:rPr lang="en-US" altLang="ja-JP" dirty="0" smtClean="0"/>
              <a:t>Final state to pass certificate process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SAGA-NAREGI ready for use</a:t>
            </a:r>
          </a:p>
          <a:p>
            <a:pPr lvl="1"/>
            <a:r>
              <a:rPr lang="en-US" altLang="ja-JP" dirty="0" smtClean="0"/>
              <a:t>Only for job adaptor currently</a:t>
            </a:r>
          </a:p>
          <a:p>
            <a:pPr lvl="1"/>
            <a:r>
              <a:rPr lang="en-US" altLang="ja-JP" dirty="0" smtClean="0"/>
              <a:t>SAGA-PBS is now being developed and will be released soon (in March 2009)</a:t>
            </a:r>
          </a:p>
          <a:p>
            <a:pPr lvl="1"/>
            <a:r>
              <a:rPr lang="en-US" altLang="ja-JP" dirty="0" smtClean="0"/>
              <a:t>This project has been funded for 3.5 years and end in March 2012.</a:t>
            </a:r>
          </a:p>
          <a:p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SAGA</a:t>
            </a:r>
          </a:p>
          <a:p>
            <a:pPr lvl="1"/>
            <a:r>
              <a:rPr lang="en-US" altLang="ja-JP" dirty="0" smtClean="0">
                <a:hlinkClick r:id="rId2"/>
              </a:rPr>
              <a:t>http://saga.cct.lsu.edu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forge.ogf.org/sf/projects/saga-rg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VOMS </a:t>
            </a:r>
            <a:r>
              <a:rPr kumimoji="1" lang="en-US" altLang="ja-JP" dirty="0" smtClean="0"/>
              <a:t>end point</a:t>
            </a:r>
          </a:p>
          <a:p>
            <a:pPr lvl="1"/>
            <a:r>
              <a:rPr lang="en-US" altLang="ja-JP" dirty="0" smtClean="0">
                <a:hlinkClick r:id="rId4"/>
              </a:rPr>
              <a:t>https://voms.kek.jp:8443/voms/belle/webui/request/user/create</a:t>
            </a:r>
            <a:endParaRPr kumimoji="1" lang="en-US" altLang="ja-JP" dirty="0" smtClean="0"/>
          </a:p>
          <a:p>
            <a:r>
              <a:rPr lang="en-US" altLang="ja-JP" dirty="0" smtClean="0"/>
              <a:t>VO setting parameters</a:t>
            </a:r>
          </a:p>
          <a:p>
            <a:pPr lvl="1"/>
            <a:r>
              <a:rPr lang="en-US" altLang="ja-JP" dirty="0" smtClean="0">
                <a:hlinkClick r:id="rId5"/>
              </a:rPr>
              <a:t>https://voms.kek.jp:8443/voms/belle/webui/config</a:t>
            </a:r>
            <a:endParaRPr lang="en-US" altLang="ja-JP" dirty="0" smtClean="0"/>
          </a:p>
          <a:p>
            <a:r>
              <a:rPr kumimoji="1" lang="en-US" altLang="ja-JP" dirty="0" smtClean="0"/>
              <a:t>VO ID card</a:t>
            </a:r>
          </a:p>
          <a:p>
            <a:pPr lvl="1"/>
            <a:r>
              <a:rPr lang="en-US" altLang="ja-JP" dirty="0" smtClean="0">
                <a:hlinkClick r:id="rId6"/>
              </a:rPr>
              <a:t>https://cic.gridops.org/index.php?section=vo&amp;page=homepage&amp;subpage=&amp;vo=belle</a:t>
            </a:r>
            <a:endParaRPr kumimoji="1" lang="en-US" altLang="ja-JP" dirty="0" smtClean="0"/>
          </a:p>
          <a:p>
            <a:r>
              <a:rPr lang="en-US" altLang="ja-JP" dirty="0" smtClean="0"/>
              <a:t>VOMS certificate</a:t>
            </a:r>
          </a:p>
          <a:p>
            <a:pPr lvl="1"/>
            <a:r>
              <a:rPr lang="en-US" altLang="ja-JP" dirty="0" smtClean="0">
                <a:hlinkClick r:id="rId7"/>
              </a:rPr>
              <a:t>http://voms.kek.jp/voms.kek.jp.10684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8"/>
              </a:rPr>
              <a:t>https://cic.gridops.org/downloadRP.php?section=database&amp;rpname=certificate&amp;vo=belle&amp;vomsserver=voms.kek.jp</a:t>
            </a:r>
            <a:endParaRPr lang="en-US" altLang="ja-JP" dirty="0" smtClean="0"/>
          </a:p>
          <a:p>
            <a:r>
              <a:rPr kumimoji="1" lang="en-US" altLang="ja-JP" dirty="0" smtClean="0"/>
              <a:t>VOMS.kek.jp will move to VOMS.cc.kek.jp in next power cut August 2009.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Our role</a:t>
            </a:r>
          </a:p>
          <a:p>
            <a:r>
              <a:rPr lang="en-US" altLang="ja-JP" dirty="0" smtClean="0"/>
              <a:t>Deployment status</a:t>
            </a:r>
          </a:p>
          <a:p>
            <a:r>
              <a:rPr lang="en-US" altLang="ja-JP" dirty="0" smtClean="0"/>
              <a:t>VO scale</a:t>
            </a:r>
          </a:p>
          <a:p>
            <a:pPr lvl="1"/>
            <a:r>
              <a:rPr lang="en-US" altLang="ja-JP" dirty="0" smtClean="0"/>
              <a:t>Resources</a:t>
            </a:r>
          </a:p>
          <a:p>
            <a:pPr lvl="1"/>
            <a:r>
              <a:rPr lang="en-US" altLang="ja-JP" dirty="0" smtClean="0"/>
              <a:t>Institutes</a:t>
            </a:r>
          </a:p>
          <a:p>
            <a:pPr lvl="1"/>
            <a:r>
              <a:rPr lang="en-US" altLang="ja-JP" dirty="0" smtClean="0"/>
              <a:t>Members</a:t>
            </a:r>
          </a:p>
          <a:p>
            <a:r>
              <a:rPr lang="en-US" altLang="ja-JP" dirty="0" smtClean="0"/>
              <a:t>Ops stats</a:t>
            </a:r>
          </a:p>
          <a:p>
            <a:pPr lvl="1"/>
            <a:r>
              <a:rPr lang="en-US" altLang="ja-JP" dirty="0" smtClean="0"/>
              <a:t># of jobs</a:t>
            </a:r>
          </a:p>
          <a:p>
            <a:pPr lvl="1"/>
            <a:r>
              <a:rPr lang="en-US" altLang="ja-JP" dirty="0" smtClean="0"/>
              <a:t>CPU consumption</a:t>
            </a:r>
          </a:p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7429500" y="6492875"/>
            <a:ext cx="1714500" cy="363538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12" name="図プレースホルダ 11" descr="20090310(00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0" r="18750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"/>
          <p:cNvGrpSpPr>
            <a:grpSpLocks/>
          </p:cNvGrpSpPr>
          <p:nvPr/>
        </p:nvGrpSpPr>
        <p:grpSpPr bwMode="auto">
          <a:xfrm>
            <a:off x="357188" y="2014538"/>
            <a:ext cx="8661400" cy="4557712"/>
            <a:chOff x="1175688" y="157163"/>
            <a:chExt cx="7082909" cy="3486150"/>
          </a:xfrm>
        </p:grpSpPr>
        <p:pic>
          <p:nvPicPr>
            <p:cNvPr id="8" name="Picture 5" descr="CSI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5688" y="157163"/>
              <a:ext cx="6825868" cy="34861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円/楕円 8"/>
            <p:cNvSpPr/>
            <p:nvPr/>
          </p:nvSpPr>
          <p:spPr>
            <a:xfrm>
              <a:off x="3158019" y="2585690"/>
              <a:ext cx="201219" cy="201568"/>
            </a:xfrm>
            <a:prstGeom prst="ellipse">
              <a:avLst/>
            </a:prstGeom>
            <a:solidFill>
              <a:srgbClr val="FFC0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586421" y="2585690"/>
              <a:ext cx="199921" cy="201568"/>
            </a:xfrm>
            <a:prstGeom prst="ellipse">
              <a:avLst/>
            </a:prstGeom>
            <a:solidFill>
              <a:srgbClr val="7030A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357544" y="2657331"/>
              <a:ext cx="201219" cy="200354"/>
            </a:xfrm>
            <a:prstGeom prst="ellipse">
              <a:avLst/>
            </a:prstGeom>
            <a:solidFill>
              <a:srgbClr val="0070C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429847" y="2572333"/>
              <a:ext cx="199921" cy="199139"/>
            </a:xfrm>
            <a:prstGeom prst="ellipse">
              <a:avLst/>
            </a:prstGeom>
            <a:solidFill>
              <a:srgbClr val="FF00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499949" y="2427836"/>
              <a:ext cx="201219" cy="201568"/>
            </a:xfrm>
            <a:prstGeom prst="ellipse">
              <a:avLst/>
            </a:prstGeom>
            <a:solidFill>
              <a:srgbClr val="00B05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856951" y="2013771"/>
              <a:ext cx="201219" cy="201568"/>
            </a:xfrm>
            <a:prstGeom prst="ellipse">
              <a:avLst/>
            </a:prstGeom>
            <a:solidFill>
              <a:srgbClr val="FFFF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795540" y="1571780"/>
              <a:ext cx="1141107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Tohoku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878624" y="1928773"/>
              <a:ext cx="422361" cy="23541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0000"/>
                  </a:solidFill>
                  <a:latin typeface="+mj-lt"/>
                  <a:ea typeface="+mn-ea"/>
                </a:rPr>
                <a:t>KEK</a:t>
              </a:r>
              <a:endParaRPr lang="ja-JP" altLang="en-US" sz="1400" dirty="0">
                <a:solidFill>
                  <a:srgbClr val="FF0000"/>
                </a:solidFill>
                <a:latin typeface="+mj-lt"/>
                <a:ea typeface="+mn-e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846169" y="2143698"/>
              <a:ext cx="1412428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Univ. of Tsukuba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52122" y="1512281"/>
              <a:ext cx="1085659" cy="23541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0000"/>
                  </a:solidFill>
                  <a:latin typeface="+mj-lt"/>
                  <a:ea typeface="+mn-ea"/>
                </a:rPr>
                <a:t>Nagoya Univ.</a:t>
              </a:r>
              <a:endParaRPr lang="ja-JP" altLang="en-US" sz="1400" dirty="0">
                <a:solidFill>
                  <a:srgbClr val="FF0000"/>
                </a:solidFill>
                <a:latin typeface="+mj-lt"/>
                <a:ea typeface="+mn-ea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32610" y="1894774"/>
              <a:ext cx="993114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Kobe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62587" y="2205625"/>
              <a:ext cx="1135914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Hiroshima IT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cxnSp>
          <p:nvCxnSpPr>
            <p:cNvPr id="21" name="直線コネクタ 20"/>
            <p:cNvCxnSpPr>
              <a:stCxn id="14" idx="7"/>
              <a:endCxn id="15" idx="1"/>
            </p:cNvCxnSpPr>
            <p:nvPr/>
          </p:nvCxnSpPr>
          <p:spPr>
            <a:xfrm rot="5400000" flipH="1" flipV="1">
              <a:off x="6235292" y="1483880"/>
              <a:ext cx="354565" cy="765930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13" idx="6"/>
              <a:endCxn id="16" idx="1"/>
            </p:cNvCxnSpPr>
            <p:nvPr/>
          </p:nvCxnSpPr>
          <p:spPr>
            <a:xfrm flipV="1">
              <a:off x="5701168" y="2046481"/>
              <a:ext cx="1177456" cy="482139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2" idx="5"/>
              <a:endCxn id="17" idx="1"/>
            </p:cNvCxnSpPr>
            <p:nvPr/>
          </p:nvCxnSpPr>
          <p:spPr>
            <a:xfrm rot="5400000" flipH="1" flipV="1">
              <a:off x="5982615" y="1878776"/>
              <a:ext cx="480848" cy="1246260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18" idx="3"/>
              <a:endCxn id="11" idx="1"/>
            </p:cNvCxnSpPr>
            <p:nvPr/>
          </p:nvCxnSpPr>
          <p:spPr>
            <a:xfrm>
              <a:off x="2737781" y="1629989"/>
              <a:ext cx="1649231" cy="1056683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19" idx="3"/>
              <a:endCxn id="10" idx="1"/>
            </p:cNvCxnSpPr>
            <p:nvPr/>
          </p:nvCxnSpPr>
          <p:spPr>
            <a:xfrm>
              <a:off x="2725723" y="2012558"/>
              <a:ext cx="890556" cy="602275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0" idx="3"/>
              <a:endCxn id="9" idx="2"/>
            </p:cNvCxnSpPr>
            <p:nvPr/>
          </p:nvCxnSpPr>
          <p:spPr>
            <a:xfrm>
              <a:off x="2598501" y="2323409"/>
              <a:ext cx="559518" cy="363064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7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Introduction</a:t>
            </a: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214422"/>
            <a:ext cx="6172200" cy="257176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ja-JP" dirty="0" smtClean="0"/>
              <a:t>Major HEP projects:</a:t>
            </a:r>
          </a:p>
          <a:p>
            <a:pPr lvl="1" eaLnBrk="1" hangingPunct="1">
              <a:defRPr/>
            </a:pPr>
            <a:r>
              <a:rPr lang="en-US" altLang="ja-JP" dirty="0" smtClean="0"/>
              <a:t>Belle, J-PARC, ATLAS		ongoing projects</a:t>
            </a:r>
          </a:p>
          <a:p>
            <a:pPr lvl="1" eaLnBrk="1" hangingPunct="1">
              <a:defRPr/>
            </a:pPr>
            <a:r>
              <a:rPr lang="en-US" altLang="ja-JP" dirty="0" smtClean="0"/>
              <a:t>ILC, Super-Belle		future projects</a:t>
            </a:r>
          </a:p>
          <a:p>
            <a:pPr eaLnBrk="1" hangingPunct="1">
              <a:defRPr/>
            </a:pPr>
            <a:r>
              <a:rPr lang="en-US" altLang="ja-JP" dirty="0" smtClean="0"/>
              <a:t>Also covering </a:t>
            </a:r>
          </a:p>
          <a:p>
            <a:pPr lvl="1" eaLnBrk="1" hangingPunct="1">
              <a:defRPr/>
            </a:pPr>
            <a:r>
              <a:rPr lang="en-US" altLang="ja-JP" dirty="0" smtClean="0"/>
              <a:t>Material science, bio-chemistry and so on using synchrotron light and neutron source</a:t>
            </a:r>
          </a:p>
          <a:p>
            <a:pPr lvl="1" eaLnBrk="1" hangingPunct="1">
              <a:defRPr/>
            </a:pPr>
            <a:r>
              <a:rPr lang="en-US" altLang="ja-JP" dirty="0" smtClean="0"/>
              <a:t>RT			tech. transfer</a:t>
            </a:r>
          </a:p>
          <a:p>
            <a:pPr eaLnBrk="1" hangingPunct="1">
              <a:defRPr/>
            </a:pPr>
            <a:r>
              <a:rPr lang="en-US" altLang="ja-JP" dirty="0" smtClean="0"/>
              <a:t>We have a role to support university groups in these fields.</a:t>
            </a:r>
          </a:p>
          <a:p>
            <a:pPr lvl="1" eaLnBrk="1" hangingPunct="1">
              <a:defRPr/>
            </a:pPr>
            <a:r>
              <a:rPr lang="en-US" altLang="ja-JP" dirty="0" smtClean="0"/>
              <a:t>including Grid deployment/operation.</a:t>
            </a:r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KEK’s Contribution in EGEE-III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TSA1.1: Grid Management</a:t>
            </a:r>
          </a:p>
          <a:p>
            <a:pPr lvl="1"/>
            <a:r>
              <a:rPr lang="en-US" altLang="ja-JP" dirty="0" smtClean="0"/>
              <a:t>Interoperability and collaboration</a:t>
            </a:r>
          </a:p>
          <a:p>
            <a:r>
              <a:rPr lang="en-US" altLang="ja-JP" dirty="0" smtClean="0"/>
              <a:t>TSA1.2: Grid operations and support </a:t>
            </a:r>
          </a:p>
          <a:p>
            <a:pPr lvl="1"/>
            <a:r>
              <a:rPr lang="en-US" altLang="ja-JP" dirty="0" smtClean="0"/>
              <a:t>1st line support for operations problems</a:t>
            </a:r>
          </a:p>
          <a:p>
            <a:pPr lvl="1"/>
            <a:r>
              <a:rPr lang="en-US" altLang="ja-JP" dirty="0" smtClean="0"/>
              <a:t>Middleware deployment and support</a:t>
            </a:r>
          </a:p>
          <a:p>
            <a:pPr lvl="2"/>
            <a:r>
              <a:rPr lang="en-US" altLang="ja-JP" dirty="0" smtClean="0"/>
              <a:t>a) Coordination of middleware deployment and support for problems.</a:t>
            </a:r>
          </a:p>
          <a:p>
            <a:pPr lvl="2"/>
            <a:r>
              <a:rPr lang="en-US" altLang="ja-JP" dirty="0" smtClean="0"/>
              <a:t>b) Regional certification of middleware releases if needed (outside of PPS and SA3 involvement).  This is anticipated to be very rare and will require specific justification.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" descr="CSI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676727">
            <a:off x="984839" y="-777450"/>
            <a:ext cx="7147533" cy="493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2" name="直線コネクタ 51"/>
          <p:cNvCxnSpPr/>
          <p:nvPr/>
        </p:nvCxnSpPr>
        <p:spPr>
          <a:xfrm rot="16200000" flipV="1">
            <a:off x="3595652" y="3168324"/>
            <a:ext cx="1930119" cy="22579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365" name="Cloud"/>
          <p:cNvSpPr>
            <a:spLocks noChangeAspect="1" noEditPoints="1" noChangeArrowheads="1"/>
          </p:cNvSpPr>
          <p:nvPr/>
        </p:nvSpPr>
        <p:spPr bwMode="auto">
          <a:xfrm>
            <a:off x="2928926" y="1500174"/>
            <a:ext cx="3143272" cy="192882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ja-JP" sz="2400" dirty="0" smtClean="0"/>
              <a:t>SINET</a:t>
            </a: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Logical Map Focused on Network Connection for Grid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17, 2009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2nd Open Meeting of the SuperKEKB Collaboration @ KEK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28860" y="4416990"/>
            <a:ext cx="1428760" cy="178595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en-US" altLang="ja-JP" dirty="0" smtClean="0"/>
              <a:t>CA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VOMS</a:t>
            </a:r>
          </a:p>
          <a:p>
            <a:pPr algn="ctr"/>
            <a:r>
              <a:rPr kumimoji="1" lang="en-US" altLang="ja-JP" dirty="0" smtClean="0"/>
              <a:t>HPSS-DSI</a:t>
            </a:r>
          </a:p>
          <a:p>
            <a:pPr algn="ctr"/>
            <a:r>
              <a:rPr lang="en-US" altLang="ja-JP" dirty="0" smtClean="0"/>
              <a:t>SRB-DSI</a:t>
            </a:r>
            <a:endParaRPr kumimoji="1" lang="ja-JP" altLang="en-US" dirty="0" err="1" smtClean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71406" y="4131238"/>
            <a:ext cx="8858312" cy="158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572132" y="4502722"/>
            <a:ext cx="1428760" cy="914400"/>
          </a:xfrm>
          <a:prstGeom prst="rect">
            <a:avLst/>
          </a:prstGeom>
          <a:solidFill>
            <a:srgbClr val="66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en-US" altLang="ja-JP" dirty="0" smtClean="0"/>
              <a:t>KEK-1</a:t>
            </a:r>
          </a:p>
          <a:p>
            <a:pPr algn="ctr"/>
            <a:r>
              <a:rPr lang="en-US" altLang="ja-JP" dirty="0" smtClean="0"/>
              <a:t>NAREGI</a:t>
            </a:r>
            <a:endParaRPr kumimoji="1" lang="ja-JP" altLang="en-US" dirty="0" err="1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7358082" y="4502722"/>
            <a:ext cx="1428760" cy="914400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en-US" altLang="ja-JP" dirty="0" smtClean="0"/>
              <a:t>KEK-2</a:t>
            </a:r>
            <a:endParaRPr kumimoji="1" lang="ja-JP" altLang="en-US" dirty="0" err="1" smtClean="0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2714612" y="3702610"/>
          <a:ext cx="819150" cy="1162050"/>
        </p:xfrm>
        <a:graphic>
          <a:graphicData uri="http://schemas.openxmlformats.org/presentationml/2006/ole">
            <p:oleObj spid="_x0000_s1026" name="Visio" r:id="rId5" imgW="810669" imgH="1163806" progId="Visio.Drawing.11">
              <p:embed/>
            </p:oleObj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5929322" y="3702610"/>
          <a:ext cx="819150" cy="1162050"/>
        </p:xfrm>
        <a:graphic>
          <a:graphicData uri="http://schemas.openxmlformats.org/presentationml/2006/ole">
            <p:oleObj spid="_x0000_s1027" name="Visio" r:id="rId6" imgW="810669" imgH="1163806" progId="Visio.Drawing.11">
              <p:embed/>
            </p:oleObj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7715272" y="3702610"/>
          <a:ext cx="819150" cy="1162050"/>
        </p:xfrm>
        <a:graphic>
          <a:graphicData uri="http://schemas.openxmlformats.org/presentationml/2006/ole">
            <p:oleObj spid="_x0000_s1028" name="Visio" r:id="rId7" imgW="810669" imgH="1163806" progId="Visio.Drawing.11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786050" y="627437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DMZ</a:t>
            </a:r>
            <a:endParaRPr kumimoji="1" lang="ja-JP" altLang="en-US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15008" y="548856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CC-GRID</a:t>
            </a:r>
            <a:endParaRPr kumimoji="1" lang="ja-JP" altLang="en-US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29520" y="548856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GRID-LAN</a:t>
            </a:r>
            <a:endParaRPr kumimoji="1" lang="ja-JP" altLang="en-US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214282" y="4416990"/>
            <a:ext cx="1428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altLang="ja-JP" dirty="0" smtClean="0"/>
              <a:t>UI</a:t>
            </a:r>
            <a:endParaRPr kumimoji="1" lang="en-US" altLang="ja-JP" dirty="0" smtClean="0"/>
          </a:p>
        </p:txBody>
      </p:sp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500034" y="3702610"/>
          <a:ext cx="819150" cy="1162050"/>
        </p:xfrm>
        <a:graphic>
          <a:graphicData uri="http://schemas.openxmlformats.org/presentationml/2006/ole">
            <p:oleObj spid="_x0000_s1029" name="Visio" r:id="rId8" imgW="810669" imgH="1163806" progId="Visio.Drawing.11">
              <p:embed/>
            </p:oleObj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440260" y="540498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Intranet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6143636" y="221455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5967428" y="2285992"/>
          <a:ext cx="319084" cy="452654"/>
        </p:xfrm>
        <a:graphic>
          <a:graphicData uri="http://schemas.openxmlformats.org/presentationml/2006/ole">
            <p:oleObj spid="_x0000_s1030" name="Visio" r:id="rId9" imgW="810669" imgH="1163806" progId="Visio.Drawing.11">
              <p:embed/>
            </p:oleObj>
          </a:graphicData>
        </a:graphic>
      </p:graphicFrame>
      <p:sp>
        <p:nvSpPr>
          <p:cNvPr id="36" name="正方形/長方形 35"/>
          <p:cNvSpPr/>
          <p:nvPr/>
        </p:nvSpPr>
        <p:spPr>
          <a:xfrm>
            <a:off x="5534026" y="2857496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  <a:endParaRPr kumimoji="1" lang="ja-JP" altLang="en-US" sz="1400" dirty="0" err="1" smtClean="0"/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5357818" y="2928934"/>
          <a:ext cx="319084" cy="452654"/>
        </p:xfrm>
        <a:graphic>
          <a:graphicData uri="http://schemas.openxmlformats.org/presentationml/2006/ole">
            <p:oleObj spid="_x0000_s1031" name="Visio" r:id="rId10" imgW="810669" imgH="1163806" progId="Visio.Drawing.11">
              <p:embed/>
            </p:oleObj>
          </a:graphicData>
        </a:graphic>
      </p:graphicFrame>
      <p:sp>
        <p:nvSpPr>
          <p:cNvPr id="38" name="正方形/長方形 37"/>
          <p:cNvSpPr/>
          <p:nvPr/>
        </p:nvSpPr>
        <p:spPr>
          <a:xfrm>
            <a:off x="5819778" y="150017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5643570" y="1571612"/>
          <a:ext cx="319084" cy="452654"/>
        </p:xfrm>
        <a:graphic>
          <a:graphicData uri="http://schemas.openxmlformats.org/presentationml/2006/ole">
            <p:oleObj spid="_x0000_s1032" name="Visio" r:id="rId11" imgW="810669" imgH="1163806" progId="Visio.Drawing.11">
              <p:embed/>
            </p:oleObj>
          </a:graphicData>
        </a:graphic>
      </p:graphicFrame>
      <p:sp>
        <p:nvSpPr>
          <p:cNvPr id="46" name="正方形/長方形 45"/>
          <p:cNvSpPr/>
          <p:nvPr/>
        </p:nvSpPr>
        <p:spPr>
          <a:xfrm>
            <a:off x="2143108" y="221455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2824156" y="2285992"/>
          <a:ext cx="319084" cy="452654"/>
        </p:xfrm>
        <a:graphic>
          <a:graphicData uri="http://schemas.openxmlformats.org/presentationml/2006/ole">
            <p:oleObj spid="_x0000_s1033" name="Visio" r:id="rId12" imgW="810669" imgH="1163806" progId="Visio.Drawing.11">
              <p:embed/>
            </p:oleObj>
          </a:graphicData>
        </a:graphic>
      </p:graphicFrame>
      <p:sp>
        <p:nvSpPr>
          <p:cNvPr id="48" name="正方形/長方形 47"/>
          <p:cNvSpPr/>
          <p:nvPr/>
        </p:nvSpPr>
        <p:spPr>
          <a:xfrm>
            <a:off x="2571736" y="2857496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/>
        </p:nvGraphicFramePr>
        <p:xfrm>
          <a:off x="3252784" y="2928934"/>
          <a:ext cx="319084" cy="452654"/>
        </p:xfrm>
        <a:graphic>
          <a:graphicData uri="http://schemas.openxmlformats.org/presentationml/2006/ole">
            <p:oleObj spid="_x0000_s1034" name="Visio" r:id="rId13" imgW="810669" imgH="1163806" progId="Visio.Drawing.11">
              <p:embed/>
            </p:oleObj>
          </a:graphicData>
        </a:graphic>
      </p:graphicFrame>
      <p:sp>
        <p:nvSpPr>
          <p:cNvPr id="50" name="正方形/長方形 49"/>
          <p:cNvSpPr/>
          <p:nvPr/>
        </p:nvSpPr>
        <p:spPr>
          <a:xfrm>
            <a:off x="2428860" y="1571612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3109908" y="1643050"/>
          <a:ext cx="319084" cy="452654"/>
        </p:xfrm>
        <a:graphic>
          <a:graphicData uri="http://schemas.openxmlformats.org/presentationml/2006/ole">
            <p:oleObj spid="_x0000_s1035" name="Visio" r:id="rId14" imgW="810669" imgH="1163806" progId="Visio.Drawing.11">
              <p:embed/>
            </p:oleObj>
          </a:graphicData>
        </a:graphic>
      </p:graphicFrame>
      <p:sp>
        <p:nvSpPr>
          <p:cNvPr id="40" name="円/楕円 39"/>
          <p:cNvSpPr/>
          <p:nvPr/>
        </p:nvSpPr>
        <p:spPr>
          <a:xfrm>
            <a:off x="8358214" y="4572008"/>
            <a:ext cx="557210" cy="5572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LFC</a:t>
            </a:r>
            <a:endParaRPr kumimoji="1" lang="ja-JP" altLang="en-US" dirty="0" err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VO Component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71518" y="4988494"/>
            <a:ext cx="914400" cy="642942"/>
          </a:xfrm>
          <a:prstGeom prst="rect">
            <a:avLst/>
          </a:prstGeom>
          <a:noFill/>
          <a:ln w="38100">
            <a:solidFill>
              <a:srgbClr val="FF0000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LFC</a:t>
            </a:r>
            <a:endParaRPr kumimoji="1" lang="ja-JP" altLang="en-US" dirty="0" err="1" smtClean="0"/>
          </a:p>
        </p:txBody>
      </p:sp>
      <p:sp>
        <p:nvSpPr>
          <p:cNvPr id="9" name="正方形/長方形 8"/>
          <p:cNvSpPr/>
          <p:nvPr/>
        </p:nvSpPr>
        <p:spPr>
          <a:xfrm>
            <a:off x="1943088" y="4988494"/>
            <a:ext cx="914400" cy="642942"/>
          </a:xfrm>
          <a:prstGeom prst="rect">
            <a:avLst/>
          </a:prstGeom>
          <a:noFill/>
          <a:ln w="38100">
            <a:solidFill>
              <a:srgbClr val="FF0000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VOMS</a:t>
            </a:r>
            <a:endParaRPr kumimoji="1" lang="ja-JP" altLang="en-US" dirty="0" err="1" smtClean="0"/>
          </a:p>
        </p:txBody>
      </p:sp>
      <p:sp>
        <p:nvSpPr>
          <p:cNvPr id="10" name="正方形/長方形 9"/>
          <p:cNvSpPr/>
          <p:nvPr/>
        </p:nvSpPr>
        <p:spPr>
          <a:xfrm>
            <a:off x="3443286" y="4988494"/>
            <a:ext cx="914400" cy="642942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RB</a:t>
            </a:r>
            <a:endParaRPr kumimoji="1" lang="ja-JP" altLang="en-US" dirty="0" err="1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4429124" y="4988494"/>
            <a:ext cx="914400" cy="642942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SRM</a:t>
            </a:r>
            <a:endParaRPr kumimoji="1" lang="ja-JP" altLang="en-US" dirty="0" err="1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5429256" y="4988494"/>
            <a:ext cx="914400" cy="642942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CE</a:t>
            </a:r>
            <a:endParaRPr kumimoji="1" lang="ja-JP" altLang="en-US" dirty="0" err="1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6429388" y="4988494"/>
            <a:ext cx="914400" cy="642942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IS</a:t>
            </a:r>
            <a:endParaRPr kumimoji="1" lang="ja-JP" altLang="en-US" dirty="0" err="1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857224" y="4488428"/>
            <a:ext cx="6500858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Virtual Organization</a:t>
            </a:r>
            <a:endParaRPr kumimoji="1" lang="ja-JP" altLang="en-US" dirty="0" err="1" smtClean="0"/>
          </a:p>
        </p:txBody>
      </p:sp>
      <p:sp>
        <p:nvSpPr>
          <p:cNvPr id="15" name="スマイル 14"/>
          <p:cNvSpPr/>
          <p:nvPr/>
        </p:nvSpPr>
        <p:spPr>
          <a:xfrm>
            <a:off x="3714744" y="1630908"/>
            <a:ext cx="642942" cy="642942"/>
          </a:xfrm>
          <a:prstGeom prst="smileyFace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034" y="5702874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Central Services for Belle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>
            <a:stCxn id="15" idx="3"/>
            <a:endCxn id="7" idx="0"/>
          </p:cNvCxnSpPr>
          <p:nvPr/>
        </p:nvCxnSpPr>
        <p:spPr>
          <a:xfrm rot="5400000">
            <a:off x="1164410" y="2344002"/>
            <a:ext cx="2808801" cy="24801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9" idx="0"/>
          </p:cNvCxnSpPr>
          <p:nvPr/>
        </p:nvCxnSpPr>
        <p:spPr>
          <a:xfrm rot="5400000">
            <a:off x="1771632" y="2831068"/>
            <a:ext cx="2786082" cy="152877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5" idx="4"/>
          </p:cNvCxnSpPr>
          <p:nvPr/>
        </p:nvCxnSpPr>
        <p:spPr>
          <a:xfrm rot="5400000">
            <a:off x="2553877" y="3577594"/>
            <a:ext cx="2786082" cy="1785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 rot="18691865">
            <a:off x="786773" y="3254431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Looking up logical file name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 rot="17958130">
            <a:off x="1551957" y="3459595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Logon VO &amp; privilege mgt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rot="16200000" flipH="1">
            <a:off x="3071803" y="3273982"/>
            <a:ext cx="2928957" cy="7858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5" idx="5"/>
            <a:endCxn id="12" idx="0"/>
          </p:cNvCxnSpPr>
          <p:nvPr/>
        </p:nvCxnSpPr>
        <p:spPr>
          <a:xfrm rot="16200000" flipH="1">
            <a:off x="3670592" y="2772629"/>
            <a:ext cx="2808801" cy="16229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endCxn id="13" idx="0"/>
          </p:cNvCxnSpPr>
          <p:nvPr/>
        </p:nvCxnSpPr>
        <p:spPr>
          <a:xfrm rot="16200000" flipH="1">
            <a:off x="4157658" y="2259564"/>
            <a:ext cx="2928958" cy="25289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 rot="16410091">
            <a:off x="2438270" y="3446699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Req./Booking comp. res.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 rot="4529153">
            <a:off x="2717274" y="381953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Unified IF into the storage equip.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 rot="3610982">
            <a:off x="3800539" y="3545498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Unified IF into the LRMS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 rot="2891583">
            <a:off x="3996556" y="3135447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Service/Resource discovery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7143800" y="1428736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SRB-DSI</a:t>
            </a:r>
            <a:endParaRPr kumimoji="1" lang="ja-JP" altLang="en-US" dirty="0" err="1" smtClean="0"/>
          </a:p>
        </p:txBody>
      </p:sp>
      <p:sp>
        <p:nvSpPr>
          <p:cNvPr id="44" name="正方形/長方形 43"/>
          <p:cNvSpPr/>
          <p:nvPr/>
        </p:nvSpPr>
        <p:spPr>
          <a:xfrm>
            <a:off x="7143800" y="2143116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SRB</a:t>
            </a:r>
            <a:endParaRPr kumimoji="1" lang="ja-JP" altLang="en-US" dirty="0" err="1" smtClean="0"/>
          </a:p>
        </p:txBody>
      </p:sp>
      <p:sp>
        <p:nvSpPr>
          <p:cNvPr id="46" name="フローチャート : 磁気ディスク 45"/>
          <p:cNvSpPr/>
          <p:nvPr/>
        </p:nvSpPr>
        <p:spPr>
          <a:xfrm>
            <a:off x="7443846" y="2928934"/>
            <a:ext cx="985838" cy="642942"/>
          </a:xfrm>
          <a:prstGeom prst="flowChartMagneticDisk">
            <a:avLst/>
          </a:prstGeom>
          <a:noFill/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HSM</a:t>
            </a:r>
            <a:endParaRPr kumimoji="1" lang="ja-JP" altLang="en-US" dirty="0" err="1" smtClean="0"/>
          </a:p>
        </p:txBody>
      </p:sp>
      <p:sp>
        <p:nvSpPr>
          <p:cNvPr id="48" name="正方形/長方形 47"/>
          <p:cNvSpPr/>
          <p:nvPr/>
        </p:nvSpPr>
        <p:spPr>
          <a:xfrm>
            <a:off x="7000924" y="1357298"/>
            <a:ext cx="1785950" cy="2357454"/>
          </a:xfrm>
          <a:prstGeom prst="rect">
            <a:avLst/>
          </a:prstGeom>
          <a:noFill/>
          <a:ln w="38100">
            <a:solidFill>
              <a:srgbClr val="FF0000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500826" y="370261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Belle VO specific arch.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7143800" y="64291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SRM</a:t>
            </a:r>
            <a:endParaRPr kumimoji="1" lang="ja-JP" altLang="en-US" dirty="0" err="1" smtClean="0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cxnSp>
        <p:nvCxnSpPr>
          <p:cNvPr id="36" name="直線矢印コネクタ 35"/>
          <p:cNvCxnSpPr>
            <a:stCxn id="15" idx="6"/>
          </p:cNvCxnSpPr>
          <p:nvPr/>
        </p:nvCxnSpPr>
        <p:spPr>
          <a:xfrm flipV="1">
            <a:off x="4357686" y="1857364"/>
            <a:ext cx="2928958" cy="950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000232" y="1428736"/>
            <a:ext cx="5061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u="sng" dirty="0" smtClean="0"/>
              <a:t>Directory access by TURL, not using any logical namespace so far</a:t>
            </a:r>
            <a:endParaRPr kumimoji="1" lang="ja-JP" altLang="en-US" sz="1200" i="1" u="sng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214942" y="177378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GridFTP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 rot="21026806">
            <a:off x="6297795" y="2616166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Inside B-Comp. System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Brief Summary of LCG Deployment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JP-KEK-CRC-01 (KEK-1)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0" y="1928802"/>
            <a:ext cx="4572000" cy="292895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Production in GOC since Nov 2005</a:t>
            </a:r>
          </a:p>
          <a:p>
            <a:r>
              <a:rPr lang="en-US" altLang="ja-JP" dirty="0" smtClean="0"/>
              <a:t>Mainly operated by KEK staffs</a:t>
            </a:r>
          </a:p>
          <a:p>
            <a:r>
              <a:rPr lang="en-US" altLang="ja-JP" dirty="0" smtClean="0"/>
              <a:t>Site Role:</a:t>
            </a:r>
          </a:p>
          <a:p>
            <a:pPr lvl="1"/>
            <a:r>
              <a:rPr lang="en-US" altLang="ja-JP" dirty="0" smtClean="0"/>
              <a:t>Practical operation for KEK-2</a:t>
            </a:r>
          </a:p>
          <a:p>
            <a:pPr lvl="1"/>
            <a:r>
              <a:rPr lang="en-US" altLang="ja-JP" dirty="0" smtClean="0"/>
              <a:t>Getting’ started for university groups</a:t>
            </a:r>
          </a:p>
          <a:p>
            <a:r>
              <a:rPr lang="en-US" altLang="ja-JP" dirty="0" smtClean="0"/>
              <a:t>Resource and Component:</a:t>
            </a:r>
          </a:p>
          <a:p>
            <a:pPr lvl="1"/>
            <a:r>
              <a:rPr lang="en-US" altLang="ja-JP" dirty="0" smtClean="0"/>
              <a:t>SL-3x or SL-4x</a:t>
            </a:r>
          </a:p>
          <a:p>
            <a:pPr lvl="1"/>
            <a:r>
              <a:rPr lang="en-US" altLang="ja-JP" dirty="0" smtClean="0"/>
              <a:t>gLite-3.X</a:t>
            </a:r>
          </a:p>
          <a:p>
            <a:pPr lvl="1"/>
            <a:r>
              <a:rPr lang="en-US" altLang="ja-JP" dirty="0" smtClean="0"/>
              <a:t>CPU: 14</a:t>
            </a:r>
          </a:p>
          <a:p>
            <a:pPr lvl="1"/>
            <a:r>
              <a:rPr lang="en-US" altLang="ja-JP" dirty="0" smtClean="0"/>
              <a:t>Storage: ~7TB for disk and DSI for HSM, HPSS</a:t>
            </a:r>
          </a:p>
          <a:p>
            <a:pPr lvl="1"/>
            <a:r>
              <a:rPr lang="en-US" altLang="ja-JP" dirty="0" smtClean="0"/>
              <a:t>Fully functional services</a:t>
            </a:r>
          </a:p>
          <a:p>
            <a:r>
              <a:rPr lang="en-US" altLang="ja-JP" dirty="0" smtClean="0"/>
              <a:t>Supported VOs: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belle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chemeClr val="bg1">
                    <a:lumMod val="75000"/>
                  </a:schemeClr>
                </a:solidFill>
              </a:rPr>
              <a:t>apdg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ail </a:t>
            </a:r>
            <a:r>
              <a:rPr lang="en-US" altLang="ja-JP" dirty="0" smtClean="0"/>
              <a:t>g4med </a:t>
            </a:r>
            <a:r>
              <a:rPr lang="en-US" altLang="ja-JP" dirty="0" err="1" smtClean="0">
                <a:solidFill>
                  <a:schemeClr val="bg1">
                    <a:lumMod val="75000"/>
                  </a:schemeClr>
                </a:solidFill>
              </a:rPr>
              <a:t>dteam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ops </a:t>
            </a:r>
            <a:r>
              <a:rPr lang="en-US" altLang="ja-JP" dirty="0" err="1" smtClean="0"/>
              <a:t>ppj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ilc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chemeClr val="bg1">
                    <a:lumMod val="75000"/>
                  </a:schemeClr>
                </a:solidFill>
              </a:rPr>
              <a:t>calice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naokek</a:t>
            </a:r>
            <a:endParaRPr lang="en-US" altLang="ja-JP" dirty="0" smtClean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 smtClean="0"/>
              <a:t>JP-KEK-CRC-02 (KEK-2)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572000" y="1928802"/>
            <a:ext cx="4572000" cy="292895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2000" dirty="0" smtClean="0"/>
              <a:t>Production in GOC since early 2006</a:t>
            </a:r>
          </a:p>
          <a:p>
            <a:r>
              <a:rPr lang="en-US" altLang="ja-JP" sz="2000" dirty="0" smtClean="0"/>
              <a:t>Site operation:</a:t>
            </a:r>
          </a:p>
          <a:p>
            <a:pPr lvl="1"/>
            <a:r>
              <a:rPr lang="en-US" altLang="ja-JP" sz="1800" dirty="0" smtClean="0"/>
              <a:t>Manabu and </a:t>
            </a:r>
            <a:r>
              <a:rPr lang="en-US" altLang="ja-JP" sz="1800" dirty="0" err="1" smtClean="0"/>
              <a:t>Kohki</a:t>
            </a:r>
            <a:endParaRPr lang="en-US" altLang="ja-JP" sz="1800" dirty="0" smtClean="0"/>
          </a:p>
          <a:p>
            <a:r>
              <a:rPr lang="en-US" altLang="ja-JP" sz="2000" dirty="0" smtClean="0"/>
              <a:t>Site Role:</a:t>
            </a:r>
          </a:p>
          <a:p>
            <a:pPr lvl="1"/>
            <a:r>
              <a:rPr lang="en-US" altLang="ja-JP" sz="1800" dirty="0" smtClean="0"/>
              <a:t>More stable services based on KEK-1 experiences. </a:t>
            </a:r>
          </a:p>
          <a:p>
            <a:r>
              <a:rPr lang="en-US" altLang="ja-JP" sz="2000" dirty="0" smtClean="0"/>
              <a:t>Resource and Component:</a:t>
            </a:r>
          </a:p>
          <a:p>
            <a:pPr lvl="1"/>
            <a:r>
              <a:rPr lang="en-US" altLang="ja-JP" sz="1800" dirty="0" smtClean="0"/>
              <a:t>SL-3x or SL-4x</a:t>
            </a:r>
          </a:p>
          <a:p>
            <a:pPr lvl="1"/>
            <a:r>
              <a:rPr lang="en-US" altLang="ja-JP" sz="1800" dirty="0" smtClean="0"/>
              <a:t>gLite-3.X</a:t>
            </a:r>
          </a:p>
          <a:p>
            <a:pPr lvl="1"/>
            <a:r>
              <a:rPr lang="en-US" altLang="ja-JP" sz="1800" dirty="0" smtClean="0"/>
              <a:t>CPU: 48</a:t>
            </a:r>
          </a:p>
          <a:p>
            <a:pPr lvl="1"/>
            <a:r>
              <a:rPr lang="en-US" altLang="ja-JP" sz="1800" dirty="0" smtClean="0"/>
              <a:t>Storage: ~1TB for disk</a:t>
            </a:r>
          </a:p>
          <a:p>
            <a:pPr lvl="1"/>
            <a:r>
              <a:rPr lang="en-US" altLang="ja-JP" sz="1800" dirty="0" smtClean="0"/>
              <a:t>Fully functional services</a:t>
            </a:r>
          </a:p>
          <a:p>
            <a:r>
              <a:rPr lang="en-US" altLang="ja-JP" sz="2000" dirty="0" smtClean="0"/>
              <a:t>Supported VOs: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belle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>
                <a:solidFill>
                  <a:schemeClr val="bg1">
                    <a:lumMod val="75000"/>
                  </a:schemeClr>
                </a:solidFill>
              </a:rPr>
              <a:t>apdg</a:t>
            </a:r>
            <a:r>
              <a:rPr lang="en-US" altLang="ja-JP" sz="1800" dirty="0" smtClean="0">
                <a:solidFill>
                  <a:schemeClr val="bg1">
                    <a:lumMod val="75000"/>
                  </a:schemeClr>
                </a:solidFill>
              </a:rPr>
              <a:t> ail </a:t>
            </a:r>
            <a:r>
              <a:rPr lang="en-US" altLang="ja-JP" sz="1800" dirty="0" smtClean="0"/>
              <a:t>g4med </a:t>
            </a:r>
            <a:r>
              <a:rPr lang="en-US" altLang="ja-JP" sz="1800" dirty="0" err="1" smtClean="0">
                <a:solidFill>
                  <a:schemeClr val="bg1">
                    <a:lumMod val="75000"/>
                  </a:schemeClr>
                </a:solidFill>
              </a:rPr>
              <a:t>dteam</a:t>
            </a:r>
            <a:r>
              <a:rPr lang="en-US" altLang="ja-JP" sz="1800" dirty="0" smtClean="0">
                <a:solidFill>
                  <a:schemeClr val="bg1">
                    <a:lumMod val="75000"/>
                  </a:schemeClr>
                </a:solidFill>
              </a:rPr>
              <a:t> ops </a:t>
            </a:r>
            <a:r>
              <a:rPr lang="en-US" altLang="ja-JP" sz="1800" dirty="0" err="1" smtClean="0"/>
              <a:t>ppj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ilc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>
                <a:solidFill>
                  <a:schemeClr val="bg1">
                    <a:lumMod val="75000"/>
                  </a:schemeClr>
                </a:solidFill>
              </a:rPr>
              <a:t>calice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naokek</a:t>
            </a:r>
            <a:endParaRPr lang="en-US" altLang="ja-JP" sz="1800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March 17, 2009</a:t>
            </a:r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2nd Open Meeting of the SuperKEKB Collaboration @ KEK</a:t>
            </a:r>
            <a:endParaRPr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20976747">
            <a:off x="189361" y="4432002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In plan to upgrade</a:t>
            </a:r>
          </a:p>
          <a:p>
            <a:r>
              <a:rPr lang="en-US" altLang="ja-JP" sz="2000" i="1" dirty="0" smtClean="0"/>
              <a:t>In Q1 of FY2009</a:t>
            </a:r>
            <a:endParaRPr kumimoji="1" lang="ja-JP" altLang="en-US" sz="20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71670" y="4929198"/>
            <a:ext cx="6858048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1400" dirty="0" smtClean="0"/>
              <a:t> 10WNs x 8CPUs x ~4kSI2K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1400" dirty="0" smtClean="0"/>
              <a:t> Storage capability on demand basis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1400" dirty="0" smtClean="0"/>
              <a:t> HPSS virtually works as the backend disk of SE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1400" dirty="0" smtClean="0"/>
              <a:t> ~200USD/1TB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1400" dirty="0" smtClean="0"/>
              <a:t> VM (</a:t>
            </a:r>
            <a:r>
              <a:rPr lang="en-US" altLang="ja-JP" sz="1400" dirty="0" err="1" smtClean="0"/>
              <a:t>Xen</a:t>
            </a:r>
            <a:r>
              <a:rPr lang="en-US" altLang="ja-JP" sz="1400" dirty="0" smtClean="0"/>
              <a:t>) technologies are widely supported in whole site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1400" dirty="0" smtClean="0"/>
              <a:t> Higher availability &amp; more robustness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1400" dirty="0" smtClean="0"/>
              <a:t>Old blade servers (B-Comp) are now being integrated with KEK-2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1400" dirty="0" smtClean="0"/>
              <a:t>250 x 2CPUs</a:t>
            </a:r>
          </a:p>
        </p:txBody>
      </p:sp>
      <p:sp>
        <p:nvSpPr>
          <p:cNvPr id="14" name="下矢印 13"/>
          <p:cNvSpPr/>
          <p:nvPr/>
        </p:nvSpPr>
        <p:spPr>
          <a:xfrm>
            <a:off x="8001024" y="4214818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  <a:tailEnd type="non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 err="1" smtClean="0"/>
          </a:p>
        </p:txBody>
      </p:sp>
      <p:sp>
        <p:nvSpPr>
          <p:cNvPr id="11" name="テキスト ボックス 10"/>
          <p:cNvSpPr txBox="1"/>
          <p:nvPr/>
        </p:nvSpPr>
        <p:spPr>
          <a:xfrm rot="20976747">
            <a:off x="5476493" y="4637396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Fully upgrade and up soon!</a:t>
            </a:r>
            <a:endParaRPr kumimoji="1" lang="ja-JP" altLang="en-US" sz="20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LCG Infrastructure</a:t>
            </a:r>
            <a:br>
              <a:rPr lang="en-US" altLang="ja-JP" dirty="0" smtClean="0"/>
            </a:br>
            <a:r>
              <a:rPr lang="en-US" altLang="ja-JP" dirty="0" smtClean="0"/>
              <a:t>Deployment Status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71611"/>
            <a:ext cx="3929058" cy="492922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55 countries</a:t>
            </a:r>
          </a:p>
          <a:p>
            <a:r>
              <a:rPr lang="en-US" altLang="ja-JP" dirty="0" smtClean="0"/>
              <a:t>265 sites</a:t>
            </a:r>
            <a:endParaRPr kumimoji="1" lang="en-US" altLang="ja-JP" dirty="0" smtClean="0"/>
          </a:p>
          <a:p>
            <a:r>
              <a:rPr kumimoji="1" lang="en-US" altLang="ja-JP" dirty="0" smtClean="0"/>
              <a:t>88K CPUs</a:t>
            </a:r>
          </a:p>
          <a:p>
            <a:r>
              <a:rPr kumimoji="1" lang="en-US" altLang="ja-JP" dirty="0" smtClean="0"/>
              <a:t>130M SI2K</a:t>
            </a:r>
            <a:endParaRPr kumimoji="1" lang="en-US" altLang="ja-JP" baseline="30000" dirty="0" smtClean="0"/>
          </a:p>
          <a:p>
            <a:r>
              <a:rPr lang="en-US" altLang="ja-JP" dirty="0" smtClean="0"/>
              <a:t>480 PB available</a:t>
            </a:r>
            <a:endParaRPr kumimoji="1" lang="en-US" altLang="ja-JP" dirty="0" smtClean="0"/>
          </a:p>
          <a:p>
            <a:r>
              <a:rPr lang="en-US" altLang="ja-JP" dirty="0" smtClean="0"/>
              <a:t>580 </a:t>
            </a:r>
            <a:r>
              <a:rPr kumimoji="1" lang="en-US" altLang="ja-JP" dirty="0" smtClean="0"/>
              <a:t>PB in use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March 17,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2nd Open Meeting of the SuperKEKB Collaboration @ KEK</a:t>
            </a:r>
            <a:endParaRPr kumimoji="1" lang="ja-JP" altLang="en-US"/>
          </a:p>
        </p:txBody>
      </p:sp>
      <p:pic>
        <p:nvPicPr>
          <p:cNvPr id="67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399" y="1785926"/>
            <a:ext cx="5253601" cy="436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5838394" y="121442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~10MSI2K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929058" y="1857364"/>
            <a:ext cx="1643074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endParaRPr kumimoji="1" lang="ja-JP" altLang="en-US" dirty="0" err="1" smtClean="0"/>
          </a:p>
        </p:txBody>
      </p:sp>
      <p:cxnSp>
        <p:nvCxnSpPr>
          <p:cNvPr id="13" name="直線コネクタ 12"/>
          <p:cNvCxnSpPr>
            <a:endCxn id="10" idx="1"/>
          </p:cNvCxnSpPr>
          <p:nvPr/>
        </p:nvCxnSpPr>
        <p:spPr>
          <a:xfrm rot="5400000" flipH="1" flipV="1">
            <a:off x="5083216" y="1459376"/>
            <a:ext cx="815466" cy="694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161493" y="6143644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 of Dec 2008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K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EK Standard">
      <a:majorFont>
        <a:latin typeface="Lucida Sans Unicode"/>
        <a:ea typeface="HGPｺﾞｼｯｸE"/>
        <a:cs typeface=""/>
      </a:majorFont>
      <a:minorFont>
        <a:latin typeface="Lucida Sans Unicode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 kumimoji="1" dirty="0" err="1" smtClean="0"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triangl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1185</TotalTime>
  <Words>1724</Words>
  <PresentationFormat>画面に合わせる (4:3)</PresentationFormat>
  <Paragraphs>462</Paragraphs>
  <Slides>24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KEK Standard</vt:lpstr>
      <vt:lpstr>Visio</vt:lpstr>
      <vt:lpstr>Current Status and Plan on Grid at KEK/CRC</vt:lpstr>
      <vt:lpstr>Outline</vt:lpstr>
      <vt:lpstr>Introduction</vt:lpstr>
      <vt:lpstr>Introduction</vt:lpstr>
      <vt:lpstr>KEK’s Contribution in EGEE-III</vt:lpstr>
      <vt:lpstr>Logical Map Focused on Network Connection for Grid</vt:lpstr>
      <vt:lpstr>VO Component</vt:lpstr>
      <vt:lpstr>Brief Summary of LCG Deployment</vt:lpstr>
      <vt:lpstr>LCG Infrastructure Deployment Status</vt:lpstr>
      <vt:lpstr>Resource Deployment over belle VO </vt:lpstr>
      <vt:lpstr>Institutes</vt:lpstr>
      <vt:lpstr>Members</vt:lpstr>
      <vt:lpstr>Ops Stats: JFY2006 &amp; JFY2007</vt:lpstr>
      <vt:lpstr>Ops Stats: JFY2008</vt:lpstr>
      <vt:lpstr>Service Availability Jan-Dec 2008</vt:lpstr>
      <vt:lpstr>Recent Activities SAGA-A Simple API for Grid Applications</vt:lpstr>
      <vt:lpstr>Grid Deployment at KEK Middleware/Experiment Matrix</vt:lpstr>
      <vt:lpstr>Issues on Multi Middleware Apps</vt:lpstr>
      <vt:lpstr>Motivation</vt:lpstr>
      <vt:lpstr>Project Goal (Funded collaboration with NII)</vt:lpstr>
      <vt:lpstr>Current Status SAGA-NAREGI Adaptor</vt:lpstr>
      <vt:lpstr>Summary</vt:lpstr>
      <vt:lpstr>Summary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GRID配備の現状とこれまでのBelle VOの実績</dc:title>
  <dc:creator>Go Iwai</dc:creator>
  <cp:lastModifiedBy>Go Iwai</cp:lastModifiedBy>
  <cp:revision>157</cp:revision>
  <dcterms:created xsi:type="dcterms:W3CDTF">2009-03-12T02:46:54Z</dcterms:created>
  <dcterms:modified xsi:type="dcterms:W3CDTF">2009-03-17T11:47:20Z</dcterms:modified>
</cp:coreProperties>
</file>