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314" r:id="rId4"/>
    <p:sldId id="287" r:id="rId5"/>
    <p:sldId id="289" r:id="rId6"/>
    <p:sldId id="291" r:id="rId7"/>
    <p:sldId id="292" r:id="rId8"/>
    <p:sldId id="294" r:id="rId9"/>
    <p:sldId id="295" r:id="rId10"/>
    <p:sldId id="274" r:id="rId11"/>
    <p:sldId id="297" r:id="rId12"/>
    <p:sldId id="299" r:id="rId13"/>
    <p:sldId id="276" r:id="rId14"/>
    <p:sldId id="303" r:id="rId15"/>
    <p:sldId id="310" r:id="rId16"/>
    <p:sldId id="311" r:id="rId17"/>
    <p:sldId id="312" r:id="rId18"/>
    <p:sldId id="283" r:id="rId19"/>
    <p:sldId id="304" r:id="rId20"/>
    <p:sldId id="308" r:id="rId21"/>
    <p:sldId id="280" r:id="rId22"/>
    <p:sldId id="309" r:id="rId23"/>
    <p:sldId id="281" r:id="rId24"/>
    <p:sldId id="272" r:id="rId25"/>
    <p:sldId id="269" r:id="rId26"/>
    <p:sldId id="27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amesh\My%20Documents\c-v%20%20and%20i-v%20characteristics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silicon%20detectors\040309_i-v_data\i-v%20and%20c-v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amesh\My%20Documents\c-v%20%20and%20i-v%20characteristic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amesh\My%20Documents\c-v%20%20and%20i-v%20characteristic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amesh\My%20Documents\c-v%20%20and%20i-v%20characteristic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amesh\My%20Documents\c-v%20%20and%20i-v%20characteristic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amesh\My%20Documents\c-v%20%20and%20i-v%20characteristic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amesh\My%20Documents\c-v%20%20and%20i-v%20characteristic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silicon%20detectors\laser%20test%20reports\pusledis170209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silicon%20detectors\040309_i-v_data\i-v%20and%20c-v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chart>
    <c:title>
      <c:tx>
        <c:rich>
          <a:bodyPr/>
          <a:lstStyle/>
          <a:p>
            <a:pPr>
              <a:defRPr lang="en-US"/>
            </a:pPr>
            <a:r>
              <a:rPr lang="en-US">
                <a:solidFill>
                  <a:srgbClr val="FF0000"/>
                </a:solidFill>
              </a:rPr>
              <a:t>I - V Characteristics of SSD &lt;100&gt; Res. 10k to 20k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xVal>
            <c:numRef>
              <c:f>Sheet1!$A$480:$A$494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Sheet1!$B$480:$B$494</c:f>
              <c:numCache>
                <c:formatCode>General</c:formatCode>
                <c:ptCount val="15"/>
                <c:pt idx="0">
                  <c:v>5</c:v>
                </c:pt>
                <c:pt idx="1">
                  <c:v>7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  <c:pt idx="6">
                  <c:v>8</c:v>
                </c:pt>
                <c:pt idx="7">
                  <c:v>9</c:v>
                </c:pt>
                <c:pt idx="8">
                  <c:v>12</c:v>
                </c:pt>
                <c:pt idx="9">
                  <c:v>15</c:v>
                </c:pt>
                <c:pt idx="10">
                  <c:v>21</c:v>
                </c:pt>
                <c:pt idx="11">
                  <c:v>27</c:v>
                </c:pt>
                <c:pt idx="12">
                  <c:v>34</c:v>
                </c:pt>
                <c:pt idx="13">
                  <c:v>41</c:v>
                </c:pt>
                <c:pt idx="14">
                  <c:v>49</c:v>
                </c:pt>
              </c:numCache>
            </c:numRef>
          </c:yVal>
          <c:smooth val="1"/>
        </c:ser>
        <c:ser>
          <c:idx val="1"/>
          <c:order val="1"/>
          <c:xVal>
            <c:numRef>
              <c:f>Sheet1!$A$480:$A$494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Sheet1!$C$480:$C$494</c:f>
              <c:numCache>
                <c:formatCode>General</c:formatCode>
                <c:ptCount val="15"/>
                <c:pt idx="0">
                  <c:v>15</c:v>
                </c:pt>
                <c:pt idx="1">
                  <c:v>26</c:v>
                </c:pt>
                <c:pt idx="2">
                  <c:v>30</c:v>
                </c:pt>
                <c:pt idx="3">
                  <c:v>32</c:v>
                </c:pt>
                <c:pt idx="4">
                  <c:v>33</c:v>
                </c:pt>
                <c:pt idx="5">
                  <c:v>34</c:v>
                </c:pt>
                <c:pt idx="6">
                  <c:v>34</c:v>
                </c:pt>
                <c:pt idx="7">
                  <c:v>35</c:v>
                </c:pt>
                <c:pt idx="8">
                  <c:v>36</c:v>
                </c:pt>
                <c:pt idx="9">
                  <c:v>38</c:v>
                </c:pt>
                <c:pt idx="10">
                  <c:v>41</c:v>
                </c:pt>
                <c:pt idx="11">
                  <c:v>48</c:v>
                </c:pt>
                <c:pt idx="12">
                  <c:v>55</c:v>
                </c:pt>
                <c:pt idx="13">
                  <c:v>63</c:v>
                </c:pt>
                <c:pt idx="14">
                  <c:v>71</c:v>
                </c:pt>
              </c:numCache>
            </c:numRef>
          </c:yVal>
          <c:smooth val="1"/>
        </c:ser>
        <c:ser>
          <c:idx val="2"/>
          <c:order val="2"/>
          <c:xVal>
            <c:numRef>
              <c:f>Sheet1!$A$480:$A$494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Sheet1!$D$480:$D$494</c:f>
              <c:numCache>
                <c:formatCode>General</c:formatCode>
                <c:ptCount val="15"/>
                <c:pt idx="0">
                  <c:v>18</c:v>
                </c:pt>
                <c:pt idx="1">
                  <c:v>27</c:v>
                </c:pt>
                <c:pt idx="2">
                  <c:v>31</c:v>
                </c:pt>
                <c:pt idx="3">
                  <c:v>33</c:v>
                </c:pt>
                <c:pt idx="4">
                  <c:v>35</c:v>
                </c:pt>
                <c:pt idx="5">
                  <c:v>38</c:v>
                </c:pt>
                <c:pt idx="6">
                  <c:v>40</c:v>
                </c:pt>
                <c:pt idx="7">
                  <c:v>83</c:v>
                </c:pt>
                <c:pt idx="8">
                  <c:v>102</c:v>
                </c:pt>
                <c:pt idx="9">
                  <c:v>128</c:v>
                </c:pt>
                <c:pt idx="10">
                  <c:v>156</c:v>
                </c:pt>
                <c:pt idx="11">
                  <c:v>186</c:v>
                </c:pt>
                <c:pt idx="12">
                  <c:v>224</c:v>
                </c:pt>
                <c:pt idx="13">
                  <c:v>268</c:v>
                </c:pt>
                <c:pt idx="14">
                  <c:v>315</c:v>
                </c:pt>
              </c:numCache>
            </c:numRef>
          </c:yVal>
          <c:smooth val="1"/>
        </c:ser>
        <c:ser>
          <c:idx val="3"/>
          <c:order val="3"/>
          <c:xVal>
            <c:numRef>
              <c:f>Sheet1!$A$480:$A$494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Sheet1!$E$480:$E$494</c:f>
              <c:numCache>
                <c:formatCode>General</c:formatCode>
                <c:ptCount val="15"/>
                <c:pt idx="0">
                  <c:v>22</c:v>
                </c:pt>
                <c:pt idx="1">
                  <c:v>37</c:v>
                </c:pt>
                <c:pt idx="2">
                  <c:v>43</c:v>
                </c:pt>
                <c:pt idx="3">
                  <c:v>46</c:v>
                </c:pt>
                <c:pt idx="4">
                  <c:v>48</c:v>
                </c:pt>
                <c:pt idx="5">
                  <c:v>50</c:v>
                </c:pt>
                <c:pt idx="6">
                  <c:v>51</c:v>
                </c:pt>
                <c:pt idx="7">
                  <c:v>53</c:v>
                </c:pt>
                <c:pt idx="8">
                  <c:v>54</c:v>
                </c:pt>
                <c:pt idx="9">
                  <c:v>57</c:v>
                </c:pt>
                <c:pt idx="10">
                  <c:v>64</c:v>
                </c:pt>
                <c:pt idx="11">
                  <c:v>73</c:v>
                </c:pt>
                <c:pt idx="12">
                  <c:v>82</c:v>
                </c:pt>
                <c:pt idx="13">
                  <c:v>91</c:v>
                </c:pt>
                <c:pt idx="14">
                  <c:v>100</c:v>
                </c:pt>
              </c:numCache>
            </c:numRef>
          </c:yVal>
          <c:smooth val="1"/>
        </c:ser>
        <c:ser>
          <c:idx val="4"/>
          <c:order val="4"/>
          <c:xVal>
            <c:numRef>
              <c:f>Sheet1!$A$480:$A$494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Sheet1!$F$480:$F$494</c:f>
              <c:numCache>
                <c:formatCode>General</c:formatCode>
                <c:ptCount val="15"/>
                <c:pt idx="0">
                  <c:v>13</c:v>
                </c:pt>
                <c:pt idx="1">
                  <c:v>22</c:v>
                </c:pt>
                <c:pt idx="2">
                  <c:v>25</c:v>
                </c:pt>
                <c:pt idx="3">
                  <c:v>27</c:v>
                </c:pt>
                <c:pt idx="4">
                  <c:v>28</c:v>
                </c:pt>
                <c:pt idx="5">
                  <c:v>30</c:v>
                </c:pt>
                <c:pt idx="6">
                  <c:v>32</c:v>
                </c:pt>
                <c:pt idx="7">
                  <c:v>34</c:v>
                </c:pt>
                <c:pt idx="8">
                  <c:v>37</c:v>
                </c:pt>
                <c:pt idx="9">
                  <c:v>41</c:v>
                </c:pt>
                <c:pt idx="10">
                  <c:v>49</c:v>
                </c:pt>
                <c:pt idx="11">
                  <c:v>58</c:v>
                </c:pt>
                <c:pt idx="12">
                  <c:v>66</c:v>
                </c:pt>
                <c:pt idx="13">
                  <c:v>75</c:v>
                </c:pt>
                <c:pt idx="14">
                  <c:v>83</c:v>
                </c:pt>
              </c:numCache>
            </c:numRef>
          </c:yVal>
          <c:smooth val="1"/>
        </c:ser>
        <c:axId val="57170560"/>
        <c:axId val="57189120"/>
      </c:scatterChart>
      <c:valAx>
        <c:axId val="5717056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en-US" sz="1200"/>
                  <a:t>Voltage(volts)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57189120"/>
        <c:crosses val="autoZero"/>
        <c:crossBetween val="midCat"/>
      </c:valAx>
      <c:valAx>
        <c:axId val="5718912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lang="en-US" sz="1200"/>
                </a:pPr>
                <a:r>
                  <a:rPr lang="en-US" sz="1200"/>
                  <a:t>Current (uA)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5717056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7019783464567102"/>
          <c:y val="2.4237496013932811E-2"/>
          <c:w val="0.12355216535433071"/>
          <c:h val="0.28166531753624258"/>
        </c:manualLayout>
      </c:layout>
      <c:txPr>
        <a:bodyPr/>
        <a:lstStyle/>
        <a:p>
          <a:pPr>
            <a:defRPr lang="en-US"/>
          </a:pPr>
          <a:endParaRPr lang="ja-JP"/>
        </a:p>
      </c:txPr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chart>
    <c:autoTitleDeleted val="1"/>
    <c:plotArea>
      <c:layout/>
      <c:scatterChart>
        <c:scatterStyle val="smoothMarker"/>
        <c:ser>
          <c:idx val="0"/>
          <c:order val="0"/>
          <c:tx>
            <c:v>8004-5*</c:v>
          </c:tx>
          <c:xVal>
            <c:numRef>
              <c:f>Sheet1!$A$106:$A$115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Sheet1!$B$106:$B$115</c:f>
              <c:numCache>
                <c:formatCode>General</c:formatCode>
                <c:ptCount val="10"/>
                <c:pt idx="0">
                  <c:v>76.524999999999991</c:v>
                </c:pt>
                <c:pt idx="1">
                  <c:v>60.431000000000004</c:v>
                </c:pt>
                <c:pt idx="2">
                  <c:v>53.77</c:v>
                </c:pt>
                <c:pt idx="3">
                  <c:v>50.957000000000001</c:v>
                </c:pt>
                <c:pt idx="4">
                  <c:v>49.414000000000001</c:v>
                </c:pt>
                <c:pt idx="5">
                  <c:v>49.049000000000007</c:v>
                </c:pt>
                <c:pt idx="6">
                  <c:v>48.463000000000001</c:v>
                </c:pt>
                <c:pt idx="7">
                  <c:v>48.069000000000003</c:v>
                </c:pt>
                <c:pt idx="8">
                  <c:v>47.822000000000003</c:v>
                </c:pt>
                <c:pt idx="9">
                  <c:v>47.622000000000043</c:v>
                </c:pt>
              </c:numCache>
            </c:numRef>
          </c:yVal>
          <c:smooth val="1"/>
        </c:ser>
        <c:ser>
          <c:idx val="1"/>
          <c:order val="1"/>
          <c:tx>
            <c:v>8018-1*</c:v>
          </c:tx>
          <c:xVal>
            <c:numRef>
              <c:f>Sheet1!$A$106:$A$115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Sheet1!$C$106:$C$115</c:f>
              <c:numCache>
                <c:formatCode>General</c:formatCode>
                <c:ptCount val="10"/>
                <c:pt idx="0">
                  <c:v>76.722999999999999</c:v>
                </c:pt>
                <c:pt idx="1">
                  <c:v>62.36</c:v>
                </c:pt>
                <c:pt idx="2">
                  <c:v>56.309000000000005</c:v>
                </c:pt>
                <c:pt idx="3">
                  <c:v>53.316000000000003</c:v>
                </c:pt>
                <c:pt idx="4">
                  <c:v>51.589000000000006</c:v>
                </c:pt>
                <c:pt idx="5">
                  <c:v>50.424000000000007</c:v>
                </c:pt>
                <c:pt idx="6">
                  <c:v>49.583000000000006</c:v>
                </c:pt>
                <c:pt idx="7">
                  <c:v>48.945</c:v>
                </c:pt>
                <c:pt idx="8">
                  <c:v>48.446000000000005</c:v>
                </c:pt>
                <c:pt idx="9">
                  <c:v>48.446000000000005</c:v>
                </c:pt>
              </c:numCache>
            </c:numRef>
          </c:yVal>
          <c:smooth val="1"/>
        </c:ser>
        <c:ser>
          <c:idx val="2"/>
          <c:order val="2"/>
          <c:tx>
            <c:v>8018-2*</c:v>
          </c:tx>
          <c:xVal>
            <c:numRef>
              <c:f>Sheet1!$A$106:$A$115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Sheet1!$D$106:$D$115</c:f>
              <c:numCache>
                <c:formatCode>General</c:formatCode>
                <c:ptCount val="10"/>
                <c:pt idx="0">
                  <c:v>79.200999999999993</c:v>
                </c:pt>
                <c:pt idx="1">
                  <c:v>62.39</c:v>
                </c:pt>
                <c:pt idx="2">
                  <c:v>56.606000000000002</c:v>
                </c:pt>
                <c:pt idx="3">
                  <c:v>53.959000000000003</c:v>
                </c:pt>
                <c:pt idx="4">
                  <c:v>51.717000000000006</c:v>
                </c:pt>
                <c:pt idx="5">
                  <c:v>50.691000000000003</c:v>
                </c:pt>
                <c:pt idx="6">
                  <c:v>49.928000000000011</c:v>
                </c:pt>
                <c:pt idx="7">
                  <c:v>49.354999999999997</c:v>
                </c:pt>
                <c:pt idx="8">
                  <c:v>48.895000000000003</c:v>
                </c:pt>
                <c:pt idx="9">
                  <c:v>48.566000000000003</c:v>
                </c:pt>
              </c:numCache>
            </c:numRef>
          </c:yVal>
          <c:smooth val="1"/>
        </c:ser>
        <c:ser>
          <c:idx val="3"/>
          <c:order val="3"/>
          <c:tx>
            <c:v>8018-3</c:v>
          </c:tx>
          <c:xVal>
            <c:numRef>
              <c:f>Sheet1!$A$106:$A$115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Sheet1!$E$106:$E$115</c:f>
              <c:numCache>
                <c:formatCode>General</c:formatCode>
                <c:ptCount val="10"/>
                <c:pt idx="0">
                  <c:v>112.10299999999998</c:v>
                </c:pt>
                <c:pt idx="1">
                  <c:v>72.477000000000004</c:v>
                </c:pt>
                <c:pt idx="2">
                  <c:v>62.967000000000006</c:v>
                </c:pt>
                <c:pt idx="3">
                  <c:v>59.194000000000003</c:v>
                </c:pt>
                <c:pt idx="4">
                  <c:v>57.126000000000012</c:v>
                </c:pt>
                <c:pt idx="5">
                  <c:v>55.806000000000004</c:v>
                </c:pt>
                <c:pt idx="6">
                  <c:v>54.824000000000005</c:v>
                </c:pt>
                <c:pt idx="7">
                  <c:v>54.817999999999998</c:v>
                </c:pt>
                <c:pt idx="8">
                  <c:v>54.828000000000003</c:v>
                </c:pt>
                <c:pt idx="9">
                  <c:v>54.816000000000003</c:v>
                </c:pt>
              </c:numCache>
            </c:numRef>
          </c:yVal>
          <c:smooth val="1"/>
        </c:ser>
        <c:ser>
          <c:idx val="4"/>
          <c:order val="4"/>
          <c:tx>
            <c:v>8004-7</c:v>
          </c:tx>
          <c:xVal>
            <c:numRef>
              <c:f>Sheet1!$A$106:$A$115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Sheet1!$F$106:$F$115</c:f>
              <c:numCache>
                <c:formatCode>General</c:formatCode>
                <c:ptCount val="10"/>
                <c:pt idx="0">
                  <c:v>77.962999999999994</c:v>
                </c:pt>
                <c:pt idx="1">
                  <c:v>60.511000000000003</c:v>
                </c:pt>
                <c:pt idx="2">
                  <c:v>54.019000000000005</c:v>
                </c:pt>
                <c:pt idx="3">
                  <c:v>51.052</c:v>
                </c:pt>
                <c:pt idx="4">
                  <c:v>49.591000000000001</c:v>
                </c:pt>
                <c:pt idx="5">
                  <c:v>48.705000000000013</c:v>
                </c:pt>
                <c:pt idx="6">
                  <c:v>48.109000000000002</c:v>
                </c:pt>
                <c:pt idx="7">
                  <c:v>47.729000000000013</c:v>
                </c:pt>
                <c:pt idx="8">
                  <c:v>47.495000000000012</c:v>
                </c:pt>
                <c:pt idx="9">
                  <c:v>47.328000000000003</c:v>
                </c:pt>
              </c:numCache>
            </c:numRef>
          </c:yVal>
          <c:smooth val="1"/>
        </c:ser>
        <c:ser>
          <c:idx val="5"/>
          <c:order val="5"/>
          <c:tx>
            <c:v>8004-8</c:v>
          </c:tx>
          <c:xVal>
            <c:numRef>
              <c:f>Sheet1!$A$106:$A$115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Sheet1!$G$106:$G$115</c:f>
              <c:numCache>
                <c:formatCode>General</c:formatCode>
                <c:ptCount val="10"/>
                <c:pt idx="0">
                  <c:v>70.042000000000002</c:v>
                </c:pt>
                <c:pt idx="1">
                  <c:v>58.688000000000002</c:v>
                </c:pt>
                <c:pt idx="2">
                  <c:v>55.376000000000005</c:v>
                </c:pt>
                <c:pt idx="3">
                  <c:v>53.614000000000004</c:v>
                </c:pt>
                <c:pt idx="4">
                  <c:v>52.498000000000012</c:v>
                </c:pt>
                <c:pt idx="5">
                  <c:v>51.754000000000005</c:v>
                </c:pt>
                <c:pt idx="6">
                  <c:v>51.25</c:v>
                </c:pt>
                <c:pt idx="7">
                  <c:v>50.954000000000001</c:v>
                </c:pt>
                <c:pt idx="8">
                  <c:v>50.785000000000011</c:v>
                </c:pt>
                <c:pt idx="9">
                  <c:v>50.678000000000011</c:v>
                </c:pt>
              </c:numCache>
            </c:numRef>
          </c:yVal>
          <c:smooth val="1"/>
        </c:ser>
        <c:axId val="58241024"/>
        <c:axId val="58242944"/>
      </c:scatterChart>
      <c:valAx>
        <c:axId val="582410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2000" baseline="0"/>
                </a:pPr>
                <a:r>
                  <a:rPr lang="en-US" sz="2000" baseline="0" dirty="0"/>
                  <a:t>Reverse voltage (volts)</a:t>
                </a:r>
              </a:p>
            </c:rich>
          </c:tx>
          <c:layout>
            <c:manualLayout>
              <c:xMode val="edge"/>
              <c:yMode val="edge"/>
              <c:x val="0.29239555349698926"/>
              <c:y val="0.87305369847636982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lang="en-US" sz="1600" b="1" i="0" baseline="0"/>
            </a:pPr>
            <a:endParaRPr lang="ja-JP"/>
          </a:p>
        </c:txPr>
        <c:crossAx val="58242944"/>
        <c:crosses val="autoZero"/>
        <c:crossBetween val="midCat"/>
      </c:valAx>
      <c:valAx>
        <c:axId val="58242944"/>
        <c:scaling>
          <c:orientation val="minMax"/>
          <c:min val="4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lang="en-US" sz="2000" baseline="0"/>
                </a:pPr>
                <a:r>
                  <a:rPr lang="en-US" sz="2000" baseline="0"/>
                  <a:t>capacitance ( pf 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 sz="1600" b="1" i="0" baseline="0"/>
            </a:pPr>
            <a:endParaRPr lang="ja-JP"/>
          </a:p>
        </c:txPr>
        <c:crossAx val="5824102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25852246410375213"/>
          <c:y val="0.13210166339270485"/>
          <c:w val="0.7008376362593246"/>
          <c:h val="0.10117111660418748"/>
        </c:manualLayout>
      </c:layout>
      <c:txPr>
        <a:bodyPr/>
        <a:lstStyle/>
        <a:p>
          <a:pPr>
            <a:defRPr lang="en-US" sz="1400" b="1" i="0" baseline="0"/>
          </a:pPr>
          <a:endParaRPr lang="ja-JP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chart>
    <c:title>
      <c:tx>
        <c:rich>
          <a:bodyPr/>
          <a:lstStyle/>
          <a:p>
            <a:pPr>
              <a:defRPr lang="en-US"/>
            </a:pPr>
            <a:r>
              <a:rPr lang="en-US" dirty="0">
                <a:solidFill>
                  <a:srgbClr val="FF0000"/>
                </a:solidFill>
              </a:rPr>
              <a:t>C - V </a:t>
            </a:r>
            <a:r>
              <a:rPr lang="en-US" dirty="0" err="1">
                <a:solidFill>
                  <a:srgbClr val="FF0000"/>
                </a:solidFill>
              </a:rPr>
              <a:t>Charcteristics</a:t>
            </a:r>
            <a:r>
              <a:rPr lang="en-US" dirty="0">
                <a:solidFill>
                  <a:srgbClr val="FF0000"/>
                </a:solidFill>
              </a:rPr>
              <a:t> of SSD &lt;100&gt; 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tx>
            <c:v> SSD#56</c:v>
          </c:tx>
          <c:xVal>
            <c:numRef>
              <c:f>Sheet1!$A$140:$A$149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Sheet1!$B$140:$B$149</c:f>
              <c:numCache>
                <c:formatCode>General</c:formatCode>
                <c:ptCount val="10"/>
                <c:pt idx="0">
                  <c:v>211</c:v>
                </c:pt>
                <c:pt idx="1">
                  <c:v>119</c:v>
                </c:pt>
                <c:pt idx="2">
                  <c:v>107</c:v>
                </c:pt>
                <c:pt idx="3">
                  <c:v>101</c:v>
                </c:pt>
                <c:pt idx="4">
                  <c:v>97</c:v>
                </c:pt>
                <c:pt idx="5">
                  <c:v>95</c:v>
                </c:pt>
                <c:pt idx="6">
                  <c:v>94</c:v>
                </c:pt>
                <c:pt idx="7">
                  <c:v>94</c:v>
                </c:pt>
                <c:pt idx="8">
                  <c:v>94</c:v>
                </c:pt>
                <c:pt idx="9">
                  <c:v>94</c:v>
                </c:pt>
              </c:numCache>
            </c:numRef>
          </c:yVal>
          <c:smooth val="1"/>
        </c:ser>
        <c:ser>
          <c:idx val="1"/>
          <c:order val="1"/>
          <c:tx>
            <c:v> SSD#57</c:v>
          </c:tx>
          <c:xVal>
            <c:numRef>
              <c:f>Sheet1!$A$140:$A$149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Sheet1!$C$140:$C$149</c:f>
              <c:numCache>
                <c:formatCode>General</c:formatCode>
                <c:ptCount val="10"/>
                <c:pt idx="0">
                  <c:v>109</c:v>
                </c:pt>
                <c:pt idx="1">
                  <c:v>96</c:v>
                </c:pt>
                <c:pt idx="2">
                  <c:v>91</c:v>
                </c:pt>
                <c:pt idx="3">
                  <c:v>88</c:v>
                </c:pt>
                <c:pt idx="4">
                  <c:v>84</c:v>
                </c:pt>
                <c:pt idx="5">
                  <c:v>83</c:v>
                </c:pt>
                <c:pt idx="6">
                  <c:v>82</c:v>
                </c:pt>
                <c:pt idx="7">
                  <c:v>81</c:v>
                </c:pt>
                <c:pt idx="8">
                  <c:v>81</c:v>
                </c:pt>
                <c:pt idx="9">
                  <c:v>81</c:v>
                </c:pt>
              </c:numCache>
            </c:numRef>
          </c:yVal>
          <c:smooth val="1"/>
        </c:ser>
        <c:ser>
          <c:idx val="2"/>
          <c:order val="2"/>
          <c:tx>
            <c:v>SSD#49</c:v>
          </c:tx>
          <c:xVal>
            <c:numRef>
              <c:f>Sheet1!$A$140:$A$149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Sheet1!$D$140:$D$149</c:f>
              <c:numCache>
                <c:formatCode>General</c:formatCode>
                <c:ptCount val="10"/>
                <c:pt idx="0">
                  <c:v>132</c:v>
                </c:pt>
                <c:pt idx="1">
                  <c:v>117</c:v>
                </c:pt>
                <c:pt idx="2">
                  <c:v>110</c:v>
                </c:pt>
                <c:pt idx="3">
                  <c:v>107</c:v>
                </c:pt>
                <c:pt idx="4">
                  <c:v>105</c:v>
                </c:pt>
                <c:pt idx="5">
                  <c:v>104</c:v>
                </c:pt>
                <c:pt idx="6">
                  <c:v>103</c:v>
                </c:pt>
                <c:pt idx="7">
                  <c:v>103</c:v>
                </c:pt>
                <c:pt idx="8">
                  <c:v>102</c:v>
                </c:pt>
                <c:pt idx="9">
                  <c:v>102</c:v>
                </c:pt>
              </c:numCache>
            </c:numRef>
          </c:yVal>
          <c:smooth val="1"/>
        </c:ser>
        <c:ser>
          <c:idx val="3"/>
          <c:order val="3"/>
          <c:tx>
            <c:v>SSD#63</c:v>
          </c:tx>
          <c:xVal>
            <c:numRef>
              <c:f>Sheet1!$A$140:$A$149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Sheet1!$E$140:$E$149</c:f>
              <c:numCache>
                <c:formatCode>General</c:formatCode>
                <c:ptCount val="10"/>
                <c:pt idx="0">
                  <c:v>132</c:v>
                </c:pt>
                <c:pt idx="1">
                  <c:v>119</c:v>
                </c:pt>
                <c:pt idx="2">
                  <c:v>114</c:v>
                </c:pt>
                <c:pt idx="3">
                  <c:v>111</c:v>
                </c:pt>
                <c:pt idx="4">
                  <c:v>109</c:v>
                </c:pt>
                <c:pt idx="5">
                  <c:v>107</c:v>
                </c:pt>
                <c:pt idx="6">
                  <c:v>106</c:v>
                </c:pt>
                <c:pt idx="7">
                  <c:v>105</c:v>
                </c:pt>
                <c:pt idx="8">
                  <c:v>105</c:v>
                </c:pt>
                <c:pt idx="9">
                  <c:v>105</c:v>
                </c:pt>
              </c:numCache>
            </c:numRef>
          </c:yVal>
          <c:smooth val="1"/>
        </c:ser>
        <c:ser>
          <c:idx val="4"/>
          <c:order val="4"/>
          <c:tx>
            <c:v>SSD#29</c:v>
          </c:tx>
          <c:xVal>
            <c:numRef>
              <c:f>Sheet1!$A$140:$A$149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Sheet1!$F$140:$F$149</c:f>
              <c:numCache>
                <c:formatCode>General</c:formatCode>
                <c:ptCount val="10"/>
                <c:pt idx="0">
                  <c:v>100</c:v>
                </c:pt>
                <c:pt idx="1">
                  <c:v>95</c:v>
                </c:pt>
                <c:pt idx="2">
                  <c:v>94</c:v>
                </c:pt>
                <c:pt idx="3">
                  <c:v>94</c:v>
                </c:pt>
                <c:pt idx="4">
                  <c:v>92</c:v>
                </c:pt>
                <c:pt idx="5">
                  <c:v>91</c:v>
                </c:pt>
                <c:pt idx="6">
                  <c:v>90</c:v>
                </c:pt>
                <c:pt idx="7">
                  <c:v>89</c:v>
                </c:pt>
                <c:pt idx="8">
                  <c:v>89</c:v>
                </c:pt>
                <c:pt idx="9">
                  <c:v>89</c:v>
                </c:pt>
              </c:numCache>
            </c:numRef>
          </c:yVal>
          <c:smooth val="1"/>
        </c:ser>
        <c:axId val="79632256"/>
        <c:axId val="91998080"/>
      </c:scatterChart>
      <c:valAx>
        <c:axId val="7963225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en-US" sz="1200"/>
                  <a:t>Voltage (volts)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91998080"/>
        <c:crosses val="autoZero"/>
        <c:crossBetween val="midCat"/>
      </c:valAx>
      <c:valAx>
        <c:axId val="91998080"/>
        <c:scaling>
          <c:orientation val="minMax"/>
          <c:min val="70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 lang="en-US" sz="1200"/>
                </a:pPr>
                <a:r>
                  <a:rPr lang="en-US" sz="1200"/>
                  <a:t>Capacitance(pf)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7963225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52127300413978861"/>
          <c:y val="0.13504491323603171"/>
          <c:w val="0.45540338069986203"/>
          <c:h val="7.4969206566509516E-2"/>
        </c:manualLayout>
      </c:layout>
      <c:txPr>
        <a:bodyPr/>
        <a:lstStyle/>
        <a:p>
          <a:pPr>
            <a:defRPr lang="en-US"/>
          </a:pPr>
          <a:endParaRPr lang="ja-JP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chart>
    <c:title>
      <c:tx>
        <c:rich>
          <a:bodyPr/>
          <a:lstStyle/>
          <a:p>
            <a:pPr>
              <a:defRPr lang="en-US"/>
            </a:pPr>
            <a:r>
              <a:rPr lang="en-US">
                <a:solidFill>
                  <a:srgbClr val="FF0000"/>
                </a:solidFill>
              </a:rPr>
              <a:t>I - V Characteristics of DSSD -SL &lt;100&gt; Res.10k to 20k   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xVal>
            <c:numRef>
              <c:f>Sheet1!$A$390:$A$399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Sheet1!$B$390:$B$399</c:f>
              <c:numCache>
                <c:formatCode>General</c:formatCode>
                <c:ptCount val="10"/>
                <c:pt idx="0">
                  <c:v>14</c:v>
                </c:pt>
                <c:pt idx="1">
                  <c:v>22</c:v>
                </c:pt>
                <c:pt idx="2">
                  <c:v>27</c:v>
                </c:pt>
                <c:pt idx="3">
                  <c:v>32</c:v>
                </c:pt>
                <c:pt idx="4">
                  <c:v>38</c:v>
                </c:pt>
                <c:pt idx="5">
                  <c:v>46</c:v>
                </c:pt>
                <c:pt idx="6">
                  <c:v>57</c:v>
                </c:pt>
                <c:pt idx="7">
                  <c:v>69</c:v>
                </c:pt>
                <c:pt idx="8">
                  <c:v>83</c:v>
                </c:pt>
                <c:pt idx="9">
                  <c:v>96</c:v>
                </c:pt>
              </c:numCache>
            </c:numRef>
          </c:yVal>
          <c:smooth val="1"/>
        </c:ser>
        <c:ser>
          <c:idx val="1"/>
          <c:order val="1"/>
          <c:xVal>
            <c:numRef>
              <c:f>Sheet1!$A$390:$A$399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Sheet1!$C$390:$C$399</c:f>
              <c:numCache>
                <c:formatCode>General</c:formatCode>
                <c:ptCount val="10"/>
                <c:pt idx="0">
                  <c:v>25</c:v>
                </c:pt>
                <c:pt idx="1">
                  <c:v>42</c:v>
                </c:pt>
                <c:pt idx="2">
                  <c:v>48</c:v>
                </c:pt>
                <c:pt idx="3">
                  <c:v>52</c:v>
                </c:pt>
                <c:pt idx="4">
                  <c:v>57</c:v>
                </c:pt>
                <c:pt idx="5">
                  <c:v>64</c:v>
                </c:pt>
                <c:pt idx="6">
                  <c:v>71</c:v>
                </c:pt>
                <c:pt idx="7">
                  <c:v>79</c:v>
                </c:pt>
                <c:pt idx="8">
                  <c:v>87</c:v>
                </c:pt>
                <c:pt idx="9">
                  <c:v>93</c:v>
                </c:pt>
              </c:numCache>
            </c:numRef>
          </c:yVal>
          <c:smooth val="1"/>
        </c:ser>
        <c:ser>
          <c:idx val="2"/>
          <c:order val="2"/>
          <c:xVal>
            <c:numRef>
              <c:f>Sheet1!$A$390:$A$399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Sheet1!$D$390:$D$399</c:f>
              <c:numCache>
                <c:formatCode>General</c:formatCode>
                <c:ptCount val="10"/>
                <c:pt idx="0">
                  <c:v>27</c:v>
                </c:pt>
                <c:pt idx="1">
                  <c:v>47</c:v>
                </c:pt>
                <c:pt idx="2">
                  <c:v>58</c:v>
                </c:pt>
                <c:pt idx="3">
                  <c:v>63</c:v>
                </c:pt>
                <c:pt idx="4">
                  <c:v>67</c:v>
                </c:pt>
                <c:pt idx="5">
                  <c:v>72</c:v>
                </c:pt>
                <c:pt idx="6">
                  <c:v>76</c:v>
                </c:pt>
                <c:pt idx="7">
                  <c:v>81</c:v>
                </c:pt>
                <c:pt idx="8">
                  <c:v>87</c:v>
                </c:pt>
                <c:pt idx="9">
                  <c:v>94</c:v>
                </c:pt>
              </c:numCache>
            </c:numRef>
          </c:yVal>
          <c:smooth val="1"/>
        </c:ser>
        <c:ser>
          <c:idx val="3"/>
          <c:order val="3"/>
          <c:xVal>
            <c:numRef>
              <c:f>Sheet1!$A$390:$A$399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Sheet1!$E$390:$E$399</c:f>
              <c:numCache>
                <c:formatCode>General</c:formatCode>
                <c:ptCount val="10"/>
                <c:pt idx="0">
                  <c:v>14</c:v>
                </c:pt>
                <c:pt idx="1">
                  <c:v>24</c:v>
                </c:pt>
                <c:pt idx="2">
                  <c:v>32</c:v>
                </c:pt>
                <c:pt idx="3">
                  <c:v>34</c:v>
                </c:pt>
                <c:pt idx="4">
                  <c:v>36</c:v>
                </c:pt>
                <c:pt idx="5">
                  <c:v>38</c:v>
                </c:pt>
                <c:pt idx="6">
                  <c:v>41</c:v>
                </c:pt>
                <c:pt idx="7">
                  <c:v>46</c:v>
                </c:pt>
                <c:pt idx="8">
                  <c:v>53</c:v>
                </c:pt>
                <c:pt idx="9">
                  <c:v>64</c:v>
                </c:pt>
              </c:numCache>
            </c:numRef>
          </c:yVal>
          <c:smooth val="1"/>
        </c:ser>
        <c:ser>
          <c:idx val="4"/>
          <c:order val="4"/>
          <c:xVal>
            <c:numRef>
              <c:f>Sheet1!$A$390:$A$399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Sheet1!$F$390:$F$399</c:f>
              <c:numCache>
                <c:formatCode>General</c:formatCode>
                <c:ptCount val="10"/>
                <c:pt idx="0">
                  <c:v>18</c:v>
                </c:pt>
                <c:pt idx="1">
                  <c:v>33</c:v>
                </c:pt>
                <c:pt idx="2">
                  <c:v>48</c:v>
                </c:pt>
                <c:pt idx="3">
                  <c:v>55</c:v>
                </c:pt>
                <c:pt idx="4">
                  <c:v>61</c:v>
                </c:pt>
                <c:pt idx="5">
                  <c:v>68</c:v>
                </c:pt>
                <c:pt idx="6">
                  <c:v>75</c:v>
                </c:pt>
                <c:pt idx="7">
                  <c:v>82</c:v>
                </c:pt>
                <c:pt idx="8">
                  <c:v>89</c:v>
                </c:pt>
                <c:pt idx="9">
                  <c:v>97</c:v>
                </c:pt>
              </c:numCache>
            </c:numRef>
          </c:yVal>
          <c:smooth val="1"/>
        </c:ser>
        <c:ser>
          <c:idx val="5"/>
          <c:order val="5"/>
          <c:xVal>
            <c:numRef>
              <c:f>Sheet1!$A$390:$A$399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Sheet1!$G$390:$G$399</c:f>
              <c:numCache>
                <c:formatCode>General</c:formatCode>
                <c:ptCount val="10"/>
                <c:pt idx="0">
                  <c:v>33</c:v>
                </c:pt>
                <c:pt idx="1">
                  <c:v>55</c:v>
                </c:pt>
                <c:pt idx="2">
                  <c:v>72</c:v>
                </c:pt>
                <c:pt idx="3">
                  <c:v>82</c:v>
                </c:pt>
                <c:pt idx="4">
                  <c:v>90</c:v>
                </c:pt>
                <c:pt idx="5">
                  <c:v>98</c:v>
                </c:pt>
                <c:pt idx="6">
                  <c:v>106</c:v>
                </c:pt>
                <c:pt idx="7">
                  <c:v>114</c:v>
                </c:pt>
                <c:pt idx="8">
                  <c:v>122</c:v>
                </c:pt>
                <c:pt idx="9">
                  <c:v>131</c:v>
                </c:pt>
              </c:numCache>
            </c:numRef>
          </c:yVal>
          <c:smooth val="1"/>
        </c:ser>
        <c:ser>
          <c:idx val="6"/>
          <c:order val="6"/>
          <c:xVal>
            <c:numRef>
              <c:f>Sheet1!$A$390:$A$399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Sheet1!$H$390:$H$399</c:f>
              <c:numCache>
                <c:formatCode>General</c:formatCode>
                <c:ptCount val="10"/>
                <c:pt idx="0">
                  <c:v>19</c:v>
                </c:pt>
                <c:pt idx="1">
                  <c:v>32</c:v>
                </c:pt>
                <c:pt idx="2">
                  <c:v>40</c:v>
                </c:pt>
                <c:pt idx="3">
                  <c:v>44</c:v>
                </c:pt>
                <c:pt idx="4">
                  <c:v>48</c:v>
                </c:pt>
                <c:pt idx="5">
                  <c:v>54</c:v>
                </c:pt>
                <c:pt idx="6">
                  <c:v>60</c:v>
                </c:pt>
                <c:pt idx="7">
                  <c:v>68</c:v>
                </c:pt>
                <c:pt idx="8">
                  <c:v>77</c:v>
                </c:pt>
                <c:pt idx="9">
                  <c:v>88</c:v>
                </c:pt>
              </c:numCache>
            </c:numRef>
          </c:yVal>
          <c:smooth val="1"/>
        </c:ser>
        <c:ser>
          <c:idx val="7"/>
          <c:order val="7"/>
          <c:xVal>
            <c:numRef>
              <c:f>Sheet1!$A$390:$A$399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Sheet1!$I$390:$I$399</c:f>
              <c:numCache>
                <c:formatCode>General</c:formatCode>
                <c:ptCount val="10"/>
                <c:pt idx="0">
                  <c:v>30</c:v>
                </c:pt>
                <c:pt idx="1">
                  <c:v>53</c:v>
                </c:pt>
                <c:pt idx="2">
                  <c:v>68</c:v>
                </c:pt>
                <c:pt idx="3">
                  <c:v>72</c:v>
                </c:pt>
                <c:pt idx="4">
                  <c:v>74</c:v>
                </c:pt>
                <c:pt idx="5">
                  <c:v>76</c:v>
                </c:pt>
                <c:pt idx="6">
                  <c:v>78</c:v>
                </c:pt>
                <c:pt idx="7">
                  <c:v>80</c:v>
                </c:pt>
                <c:pt idx="8">
                  <c:v>82</c:v>
                </c:pt>
                <c:pt idx="9">
                  <c:v>85</c:v>
                </c:pt>
              </c:numCache>
            </c:numRef>
          </c:yVal>
          <c:smooth val="1"/>
        </c:ser>
        <c:ser>
          <c:idx val="8"/>
          <c:order val="8"/>
          <c:xVal>
            <c:numRef>
              <c:f>Sheet1!$A$390:$A$399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Sheet1!$J$390:$J$399</c:f>
              <c:numCache>
                <c:formatCode>General</c:formatCode>
                <c:ptCount val="10"/>
                <c:pt idx="0">
                  <c:v>13</c:v>
                </c:pt>
                <c:pt idx="1">
                  <c:v>22</c:v>
                </c:pt>
                <c:pt idx="2">
                  <c:v>28</c:v>
                </c:pt>
                <c:pt idx="3">
                  <c:v>31</c:v>
                </c:pt>
                <c:pt idx="4">
                  <c:v>34</c:v>
                </c:pt>
                <c:pt idx="5">
                  <c:v>37</c:v>
                </c:pt>
                <c:pt idx="6">
                  <c:v>40</c:v>
                </c:pt>
                <c:pt idx="7">
                  <c:v>43</c:v>
                </c:pt>
                <c:pt idx="8">
                  <c:v>47</c:v>
                </c:pt>
                <c:pt idx="9">
                  <c:v>50</c:v>
                </c:pt>
              </c:numCache>
            </c:numRef>
          </c:yVal>
          <c:smooth val="1"/>
        </c:ser>
        <c:ser>
          <c:idx val="9"/>
          <c:order val="9"/>
          <c:xVal>
            <c:numRef>
              <c:f>Sheet1!$A$390:$A$399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Sheet1!$K$390:$K$399</c:f>
              <c:numCache>
                <c:formatCode>General</c:formatCode>
                <c:ptCount val="10"/>
                <c:pt idx="0">
                  <c:v>18</c:v>
                </c:pt>
                <c:pt idx="1">
                  <c:v>31</c:v>
                </c:pt>
                <c:pt idx="2">
                  <c:v>39</c:v>
                </c:pt>
                <c:pt idx="3">
                  <c:v>41</c:v>
                </c:pt>
                <c:pt idx="4">
                  <c:v>43</c:v>
                </c:pt>
                <c:pt idx="5">
                  <c:v>45</c:v>
                </c:pt>
                <c:pt idx="6">
                  <c:v>47</c:v>
                </c:pt>
                <c:pt idx="7">
                  <c:v>49</c:v>
                </c:pt>
                <c:pt idx="8">
                  <c:v>52</c:v>
                </c:pt>
                <c:pt idx="9">
                  <c:v>54</c:v>
                </c:pt>
              </c:numCache>
            </c:numRef>
          </c:yVal>
          <c:smooth val="1"/>
        </c:ser>
        <c:axId val="57909632"/>
        <c:axId val="57911552"/>
      </c:scatterChart>
      <c:valAx>
        <c:axId val="5790963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en-US" sz="1200"/>
                  <a:t>Voltage(volts)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57911552"/>
        <c:crosses val="autoZero"/>
        <c:crossBetween val="midCat"/>
      </c:valAx>
      <c:valAx>
        <c:axId val="5791155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lang="en-US" sz="1200"/>
                </a:pPr>
                <a:r>
                  <a:rPr lang="en-US" sz="1200"/>
                  <a:t>Current (uA)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5790963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5398002115407334"/>
          <c:y val="1.5397275803368141E-2"/>
          <c:w val="0.1281095310847338"/>
          <c:h val="0.6088521411351997"/>
        </c:manualLayout>
      </c:layout>
      <c:txPr>
        <a:bodyPr/>
        <a:lstStyle/>
        <a:p>
          <a:pPr>
            <a:defRPr lang="en-US"/>
          </a:pPr>
          <a:endParaRPr lang="ja-JP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chart>
    <c:title>
      <c:tx>
        <c:rich>
          <a:bodyPr/>
          <a:lstStyle/>
          <a:p>
            <a:pPr>
              <a:defRPr lang="en-US"/>
            </a:pPr>
            <a:r>
              <a:rPr lang="en-US" dirty="0">
                <a:solidFill>
                  <a:srgbClr val="FF0000"/>
                </a:solidFill>
              </a:rPr>
              <a:t>C - V Characteristics of   DSSD - SL    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tx>
            <c:v>DS-SL#44</c:v>
          </c:tx>
          <c:xVal>
            <c:numRef>
              <c:f>Sheet1!$A$261:$A$270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Sheet1!$B$261:$B$270</c:f>
              <c:numCache>
                <c:formatCode>General</c:formatCode>
                <c:ptCount val="10"/>
                <c:pt idx="0">
                  <c:v>96</c:v>
                </c:pt>
                <c:pt idx="1">
                  <c:v>85</c:v>
                </c:pt>
                <c:pt idx="2">
                  <c:v>82</c:v>
                </c:pt>
                <c:pt idx="3">
                  <c:v>80</c:v>
                </c:pt>
                <c:pt idx="4">
                  <c:v>79</c:v>
                </c:pt>
                <c:pt idx="5">
                  <c:v>79</c:v>
                </c:pt>
                <c:pt idx="6">
                  <c:v>79</c:v>
                </c:pt>
                <c:pt idx="7">
                  <c:v>79</c:v>
                </c:pt>
                <c:pt idx="8">
                  <c:v>79</c:v>
                </c:pt>
                <c:pt idx="9">
                  <c:v>79</c:v>
                </c:pt>
              </c:numCache>
            </c:numRef>
          </c:yVal>
          <c:smooth val="1"/>
        </c:ser>
        <c:ser>
          <c:idx val="1"/>
          <c:order val="1"/>
          <c:tx>
            <c:v>DS-SL#46</c:v>
          </c:tx>
          <c:xVal>
            <c:numRef>
              <c:f>Sheet1!$A$261:$A$270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Sheet1!$C$261:$C$270</c:f>
              <c:numCache>
                <c:formatCode>General</c:formatCode>
                <c:ptCount val="10"/>
                <c:pt idx="0">
                  <c:v>99</c:v>
                </c:pt>
                <c:pt idx="1">
                  <c:v>86</c:v>
                </c:pt>
                <c:pt idx="2">
                  <c:v>82</c:v>
                </c:pt>
                <c:pt idx="3">
                  <c:v>79</c:v>
                </c:pt>
                <c:pt idx="4">
                  <c:v>78</c:v>
                </c:pt>
                <c:pt idx="5">
                  <c:v>77</c:v>
                </c:pt>
                <c:pt idx="6">
                  <c:v>76</c:v>
                </c:pt>
                <c:pt idx="7">
                  <c:v>76</c:v>
                </c:pt>
                <c:pt idx="8">
                  <c:v>76</c:v>
                </c:pt>
                <c:pt idx="9">
                  <c:v>77</c:v>
                </c:pt>
              </c:numCache>
            </c:numRef>
          </c:yVal>
          <c:smooth val="1"/>
        </c:ser>
        <c:ser>
          <c:idx val="2"/>
          <c:order val="2"/>
          <c:tx>
            <c:v>DS-SL#10</c:v>
          </c:tx>
          <c:xVal>
            <c:numRef>
              <c:f>Sheet1!$A$261:$A$270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Sheet1!$D$261:$D$270</c:f>
              <c:numCache>
                <c:formatCode>General</c:formatCode>
                <c:ptCount val="10"/>
                <c:pt idx="0">
                  <c:v>98</c:v>
                </c:pt>
                <c:pt idx="1">
                  <c:v>90</c:v>
                </c:pt>
                <c:pt idx="2">
                  <c:v>87</c:v>
                </c:pt>
                <c:pt idx="3">
                  <c:v>86</c:v>
                </c:pt>
                <c:pt idx="4">
                  <c:v>85</c:v>
                </c:pt>
                <c:pt idx="5">
                  <c:v>85</c:v>
                </c:pt>
                <c:pt idx="6">
                  <c:v>84</c:v>
                </c:pt>
                <c:pt idx="7">
                  <c:v>84</c:v>
                </c:pt>
                <c:pt idx="8">
                  <c:v>84</c:v>
                </c:pt>
                <c:pt idx="9">
                  <c:v>84</c:v>
                </c:pt>
              </c:numCache>
            </c:numRef>
          </c:yVal>
          <c:smooth val="1"/>
        </c:ser>
        <c:ser>
          <c:idx val="3"/>
          <c:order val="3"/>
          <c:tx>
            <c:v>DS-SL#65</c:v>
          </c:tx>
          <c:xVal>
            <c:numRef>
              <c:f>Sheet1!$A$261:$A$270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Sheet1!$E$261:$E$270</c:f>
              <c:numCache>
                <c:formatCode>General</c:formatCode>
                <c:ptCount val="10"/>
                <c:pt idx="0">
                  <c:v>106</c:v>
                </c:pt>
                <c:pt idx="1">
                  <c:v>94</c:v>
                </c:pt>
                <c:pt idx="2">
                  <c:v>90</c:v>
                </c:pt>
                <c:pt idx="3">
                  <c:v>88</c:v>
                </c:pt>
                <c:pt idx="4">
                  <c:v>86</c:v>
                </c:pt>
                <c:pt idx="5">
                  <c:v>85</c:v>
                </c:pt>
                <c:pt idx="6">
                  <c:v>85</c:v>
                </c:pt>
                <c:pt idx="7">
                  <c:v>85</c:v>
                </c:pt>
                <c:pt idx="8">
                  <c:v>85</c:v>
                </c:pt>
                <c:pt idx="9">
                  <c:v>85</c:v>
                </c:pt>
              </c:numCache>
            </c:numRef>
          </c:yVal>
          <c:smooth val="1"/>
        </c:ser>
        <c:ser>
          <c:idx val="4"/>
          <c:order val="4"/>
          <c:tx>
            <c:v>DS-SL#41</c:v>
          </c:tx>
          <c:xVal>
            <c:numRef>
              <c:f>Sheet1!$A$261:$A$270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Sheet1!$F$261:$F$270</c:f>
              <c:numCache>
                <c:formatCode>General</c:formatCode>
                <c:ptCount val="10"/>
                <c:pt idx="0">
                  <c:v>99</c:v>
                </c:pt>
                <c:pt idx="1">
                  <c:v>89</c:v>
                </c:pt>
                <c:pt idx="2">
                  <c:v>86</c:v>
                </c:pt>
                <c:pt idx="3">
                  <c:v>84</c:v>
                </c:pt>
                <c:pt idx="4">
                  <c:v>83</c:v>
                </c:pt>
                <c:pt idx="5">
                  <c:v>83</c:v>
                </c:pt>
                <c:pt idx="6">
                  <c:v>82</c:v>
                </c:pt>
                <c:pt idx="7">
                  <c:v>82</c:v>
                </c:pt>
                <c:pt idx="8">
                  <c:v>82</c:v>
                </c:pt>
                <c:pt idx="9">
                  <c:v>82</c:v>
                </c:pt>
              </c:numCache>
            </c:numRef>
          </c:yVal>
          <c:smooth val="1"/>
        </c:ser>
        <c:ser>
          <c:idx val="5"/>
          <c:order val="5"/>
          <c:tx>
            <c:v>DS-SL#16</c:v>
          </c:tx>
          <c:xVal>
            <c:numRef>
              <c:f>Sheet1!$A$261:$A$270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Sheet1!$G$261:$G$270</c:f>
              <c:numCache>
                <c:formatCode>General</c:formatCode>
                <c:ptCount val="10"/>
                <c:pt idx="0">
                  <c:v>108</c:v>
                </c:pt>
                <c:pt idx="1">
                  <c:v>98</c:v>
                </c:pt>
                <c:pt idx="2">
                  <c:v>95</c:v>
                </c:pt>
                <c:pt idx="3">
                  <c:v>94</c:v>
                </c:pt>
                <c:pt idx="4">
                  <c:v>93</c:v>
                </c:pt>
                <c:pt idx="5">
                  <c:v>92</c:v>
                </c:pt>
                <c:pt idx="6">
                  <c:v>92</c:v>
                </c:pt>
                <c:pt idx="7">
                  <c:v>92</c:v>
                </c:pt>
                <c:pt idx="8">
                  <c:v>92</c:v>
                </c:pt>
                <c:pt idx="9">
                  <c:v>92</c:v>
                </c:pt>
              </c:numCache>
            </c:numRef>
          </c:yVal>
          <c:smooth val="1"/>
        </c:ser>
        <c:ser>
          <c:idx val="6"/>
          <c:order val="6"/>
          <c:tx>
            <c:v>DS-SL#66</c:v>
          </c:tx>
          <c:xVal>
            <c:numRef>
              <c:f>Sheet1!$A$261:$A$270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Sheet1!$H$261:$H$270</c:f>
              <c:numCache>
                <c:formatCode>General</c:formatCode>
                <c:ptCount val="10"/>
                <c:pt idx="0">
                  <c:v>104</c:v>
                </c:pt>
                <c:pt idx="1">
                  <c:v>93</c:v>
                </c:pt>
                <c:pt idx="2">
                  <c:v>89</c:v>
                </c:pt>
                <c:pt idx="3">
                  <c:v>87</c:v>
                </c:pt>
                <c:pt idx="4">
                  <c:v>86</c:v>
                </c:pt>
                <c:pt idx="5">
                  <c:v>85</c:v>
                </c:pt>
                <c:pt idx="6">
                  <c:v>85</c:v>
                </c:pt>
                <c:pt idx="7">
                  <c:v>85</c:v>
                </c:pt>
                <c:pt idx="8">
                  <c:v>85</c:v>
                </c:pt>
                <c:pt idx="9">
                  <c:v>85</c:v>
                </c:pt>
              </c:numCache>
            </c:numRef>
          </c:yVal>
          <c:smooth val="1"/>
        </c:ser>
        <c:ser>
          <c:idx val="7"/>
          <c:order val="7"/>
          <c:tx>
            <c:v>DS-SL#28</c:v>
          </c:tx>
          <c:xVal>
            <c:numRef>
              <c:f>Sheet1!$A$261:$A$270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Sheet1!$I$261:$I$270</c:f>
              <c:numCache>
                <c:formatCode>General</c:formatCode>
                <c:ptCount val="10"/>
                <c:pt idx="0">
                  <c:v>85</c:v>
                </c:pt>
                <c:pt idx="1">
                  <c:v>78</c:v>
                </c:pt>
                <c:pt idx="2">
                  <c:v>76</c:v>
                </c:pt>
                <c:pt idx="3">
                  <c:v>75</c:v>
                </c:pt>
                <c:pt idx="4">
                  <c:v>74</c:v>
                </c:pt>
                <c:pt idx="5">
                  <c:v>74</c:v>
                </c:pt>
                <c:pt idx="6">
                  <c:v>73</c:v>
                </c:pt>
                <c:pt idx="7">
                  <c:v>73</c:v>
                </c:pt>
                <c:pt idx="8">
                  <c:v>73</c:v>
                </c:pt>
                <c:pt idx="9">
                  <c:v>73</c:v>
                </c:pt>
              </c:numCache>
            </c:numRef>
          </c:yVal>
          <c:smooth val="1"/>
        </c:ser>
        <c:ser>
          <c:idx val="8"/>
          <c:order val="8"/>
          <c:tx>
            <c:v>DS-SL#18</c:v>
          </c:tx>
          <c:xVal>
            <c:numRef>
              <c:f>Sheet1!$A$261:$A$270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Sheet1!$J$261:$J$270</c:f>
              <c:numCache>
                <c:formatCode>General</c:formatCode>
                <c:ptCount val="10"/>
                <c:pt idx="0">
                  <c:v>109</c:v>
                </c:pt>
                <c:pt idx="1">
                  <c:v>97</c:v>
                </c:pt>
                <c:pt idx="2">
                  <c:v>93</c:v>
                </c:pt>
                <c:pt idx="3">
                  <c:v>91</c:v>
                </c:pt>
                <c:pt idx="4">
                  <c:v>90</c:v>
                </c:pt>
                <c:pt idx="5">
                  <c:v>89</c:v>
                </c:pt>
                <c:pt idx="6">
                  <c:v>88</c:v>
                </c:pt>
                <c:pt idx="7">
                  <c:v>88</c:v>
                </c:pt>
                <c:pt idx="8">
                  <c:v>88</c:v>
                </c:pt>
                <c:pt idx="9">
                  <c:v>88</c:v>
                </c:pt>
              </c:numCache>
            </c:numRef>
          </c:yVal>
          <c:smooth val="1"/>
        </c:ser>
        <c:ser>
          <c:idx val="9"/>
          <c:order val="9"/>
          <c:tx>
            <c:v>DS-SL#42</c:v>
          </c:tx>
          <c:xVal>
            <c:numRef>
              <c:f>Sheet1!$A$261:$A$270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Sheet1!$K$261:$K$270</c:f>
              <c:numCache>
                <c:formatCode>General</c:formatCode>
                <c:ptCount val="10"/>
                <c:pt idx="0">
                  <c:v>75</c:v>
                </c:pt>
                <c:pt idx="1">
                  <c:v>68</c:v>
                </c:pt>
                <c:pt idx="2">
                  <c:v>65</c:v>
                </c:pt>
                <c:pt idx="3">
                  <c:v>63</c:v>
                </c:pt>
                <c:pt idx="4">
                  <c:v>63</c:v>
                </c:pt>
                <c:pt idx="5">
                  <c:v>62</c:v>
                </c:pt>
                <c:pt idx="6">
                  <c:v>61</c:v>
                </c:pt>
                <c:pt idx="7">
                  <c:v>61</c:v>
                </c:pt>
                <c:pt idx="8">
                  <c:v>61</c:v>
                </c:pt>
                <c:pt idx="9">
                  <c:v>61</c:v>
                </c:pt>
              </c:numCache>
            </c:numRef>
          </c:yVal>
          <c:smooth val="1"/>
        </c:ser>
        <c:axId val="126767488"/>
        <c:axId val="126770176"/>
      </c:scatterChart>
      <c:valAx>
        <c:axId val="12676748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en-US" sz="1200"/>
                  <a:t>Voltage (volts)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126770176"/>
        <c:crosses val="autoZero"/>
        <c:crossBetween val="midCat"/>
      </c:valAx>
      <c:valAx>
        <c:axId val="126770176"/>
        <c:scaling>
          <c:orientation val="minMax"/>
          <c:min val="50"/>
        </c:scaling>
        <c:axPos val="l"/>
        <c:title>
          <c:tx>
            <c:rich>
              <a:bodyPr rot="0" vert="horz"/>
              <a:lstStyle/>
              <a:p>
                <a:pPr>
                  <a:defRPr lang="en-US" sz="1200"/>
                </a:pPr>
                <a:r>
                  <a:rPr lang="en-US" sz="1200"/>
                  <a:t>Capacitance (pf)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12676748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28050913317456194"/>
          <c:y val="9.5740527379116508E-2"/>
          <c:w val="0.70964018065035661"/>
          <c:h val="9.74340381104363E-2"/>
        </c:manualLayout>
      </c:layout>
      <c:txPr>
        <a:bodyPr/>
        <a:lstStyle/>
        <a:p>
          <a:pPr>
            <a:defRPr lang="en-US"/>
          </a:pPr>
          <a:endParaRPr lang="ja-JP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chart>
    <c:title>
      <c:tx>
        <c:rich>
          <a:bodyPr/>
          <a:lstStyle/>
          <a:p>
            <a:pPr>
              <a:defRPr lang="en-US"/>
            </a:pPr>
            <a:r>
              <a:rPr lang="en-US">
                <a:solidFill>
                  <a:srgbClr val="FF0000"/>
                </a:solidFill>
              </a:rPr>
              <a:t>I - V Characteristics of  DSSD - DL &lt;100&gt; Res. 10k to</a:t>
            </a:r>
            <a:r>
              <a:rPr lang="en-US" baseline="0">
                <a:solidFill>
                  <a:srgbClr val="FF0000"/>
                </a:solidFill>
              </a:rPr>
              <a:t> 20k</a:t>
            </a:r>
            <a:r>
              <a:rPr lang="en-US">
                <a:solidFill>
                  <a:srgbClr val="FF0000"/>
                </a:solidFill>
              </a:rPr>
              <a:t> 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xVal>
            <c:numRef>
              <c:f>Sheet1!$A$432:$A$446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Sheet1!$B$432:$B$446</c:f>
              <c:numCache>
                <c:formatCode>General</c:formatCode>
                <c:ptCount val="15"/>
                <c:pt idx="0">
                  <c:v>24</c:v>
                </c:pt>
                <c:pt idx="1">
                  <c:v>34</c:v>
                </c:pt>
                <c:pt idx="2">
                  <c:v>37</c:v>
                </c:pt>
                <c:pt idx="3">
                  <c:v>39</c:v>
                </c:pt>
                <c:pt idx="4">
                  <c:v>41</c:v>
                </c:pt>
                <c:pt idx="5">
                  <c:v>43</c:v>
                </c:pt>
                <c:pt idx="6">
                  <c:v>46</c:v>
                </c:pt>
                <c:pt idx="7">
                  <c:v>49</c:v>
                </c:pt>
                <c:pt idx="8">
                  <c:v>52</c:v>
                </c:pt>
                <c:pt idx="9">
                  <c:v>56</c:v>
                </c:pt>
                <c:pt idx="10">
                  <c:v>61</c:v>
                </c:pt>
                <c:pt idx="11">
                  <c:v>68</c:v>
                </c:pt>
                <c:pt idx="12">
                  <c:v>74</c:v>
                </c:pt>
                <c:pt idx="13">
                  <c:v>79</c:v>
                </c:pt>
                <c:pt idx="14">
                  <c:v>84</c:v>
                </c:pt>
              </c:numCache>
            </c:numRef>
          </c:yVal>
          <c:smooth val="1"/>
        </c:ser>
        <c:ser>
          <c:idx val="1"/>
          <c:order val="1"/>
          <c:xVal>
            <c:numRef>
              <c:f>Sheet1!$A$432:$A$446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Sheet1!$C$432:$C$446</c:f>
              <c:numCache>
                <c:formatCode>General</c:formatCode>
                <c:ptCount val="15"/>
                <c:pt idx="0">
                  <c:v>27</c:v>
                </c:pt>
                <c:pt idx="1">
                  <c:v>46</c:v>
                </c:pt>
                <c:pt idx="2">
                  <c:v>57</c:v>
                </c:pt>
                <c:pt idx="3">
                  <c:v>61</c:v>
                </c:pt>
                <c:pt idx="4">
                  <c:v>62</c:v>
                </c:pt>
                <c:pt idx="5">
                  <c:v>64</c:v>
                </c:pt>
                <c:pt idx="6">
                  <c:v>65</c:v>
                </c:pt>
                <c:pt idx="7">
                  <c:v>67</c:v>
                </c:pt>
                <c:pt idx="8">
                  <c:v>70</c:v>
                </c:pt>
                <c:pt idx="9">
                  <c:v>72</c:v>
                </c:pt>
                <c:pt idx="10">
                  <c:v>75</c:v>
                </c:pt>
                <c:pt idx="11">
                  <c:v>78</c:v>
                </c:pt>
                <c:pt idx="12">
                  <c:v>81</c:v>
                </c:pt>
                <c:pt idx="13">
                  <c:v>84</c:v>
                </c:pt>
                <c:pt idx="14">
                  <c:v>88</c:v>
                </c:pt>
              </c:numCache>
            </c:numRef>
          </c:yVal>
          <c:smooth val="1"/>
        </c:ser>
        <c:ser>
          <c:idx val="2"/>
          <c:order val="2"/>
          <c:xVal>
            <c:numRef>
              <c:f>Sheet1!$A$432:$A$446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Sheet1!$D$432:$D$446</c:f>
              <c:numCache>
                <c:formatCode>General</c:formatCode>
                <c:ptCount val="15"/>
                <c:pt idx="0">
                  <c:v>16</c:v>
                </c:pt>
                <c:pt idx="1">
                  <c:v>26</c:v>
                </c:pt>
                <c:pt idx="2">
                  <c:v>43</c:v>
                </c:pt>
                <c:pt idx="3">
                  <c:v>58</c:v>
                </c:pt>
                <c:pt idx="4">
                  <c:v>73</c:v>
                </c:pt>
                <c:pt idx="5">
                  <c:v>89</c:v>
                </c:pt>
                <c:pt idx="6">
                  <c:v>106</c:v>
                </c:pt>
                <c:pt idx="7">
                  <c:v>124</c:v>
                </c:pt>
                <c:pt idx="8">
                  <c:v>144</c:v>
                </c:pt>
                <c:pt idx="9">
                  <c:v>168</c:v>
                </c:pt>
                <c:pt idx="10">
                  <c:v>192</c:v>
                </c:pt>
                <c:pt idx="11">
                  <c:v>228</c:v>
                </c:pt>
                <c:pt idx="12">
                  <c:v>263</c:v>
                </c:pt>
                <c:pt idx="13">
                  <c:v>302</c:v>
                </c:pt>
                <c:pt idx="14">
                  <c:v>345</c:v>
                </c:pt>
              </c:numCache>
            </c:numRef>
          </c:yVal>
          <c:smooth val="1"/>
        </c:ser>
        <c:ser>
          <c:idx val="3"/>
          <c:order val="3"/>
          <c:xVal>
            <c:numRef>
              <c:f>Sheet1!$A$432:$A$446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Sheet1!$E$432:$E$446</c:f>
              <c:numCache>
                <c:formatCode>General</c:formatCode>
                <c:ptCount val="15"/>
                <c:pt idx="0">
                  <c:v>32</c:v>
                </c:pt>
                <c:pt idx="1">
                  <c:v>51</c:v>
                </c:pt>
                <c:pt idx="2">
                  <c:v>59</c:v>
                </c:pt>
                <c:pt idx="3">
                  <c:v>63</c:v>
                </c:pt>
                <c:pt idx="4">
                  <c:v>67</c:v>
                </c:pt>
                <c:pt idx="5">
                  <c:v>72</c:v>
                </c:pt>
                <c:pt idx="6">
                  <c:v>77</c:v>
                </c:pt>
                <c:pt idx="7">
                  <c:v>82</c:v>
                </c:pt>
                <c:pt idx="8">
                  <c:v>89</c:v>
                </c:pt>
                <c:pt idx="9">
                  <c:v>96</c:v>
                </c:pt>
                <c:pt idx="10">
                  <c:v>104</c:v>
                </c:pt>
                <c:pt idx="11">
                  <c:v>113</c:v>
                </c:pt>
                <c:pt idx="12">
                  <c:v>124</c:v>
                </c:pt>
                <c:pt idx="13">
                  <c:v>137</c:v>
                </c:pt>
                <c:pt idx="14">
                  <c:v>150</c:v>
                </c:pt>
              </c:numCache>
            </c:numRef>
          </c:yVal>
          <c:smooth val="1"/>
        </c:ser>
        <c:ser>
          <c:idx val="4"/>
          <c:order val="4"/>
          <c:xVal>
            <c:numRef>
              <c:f>Sheet1!$A$432:$A$446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Sheet1!$F$432:$F$446</c:f>
              <c:numCache>
                <c:formatCode>General</c:formatCode>
                <c:ptCount val="15"/>
                <c:pt idx="0">
                  <c:v>10</c:v>
                </c:pt>
                <c:pt idx="1">
                  <c:v>14</c:v>
                </c:pt>
                <c:pt idx="2">
                  <c:v>15</c:v>
                </c:pt>
                <c:pt idx="3">
                  <c:v>16</c:v>
                </c:pt>
                <c:pt idx="4">
                  <c:v>17</c:v>
                </c:pt>
                <c:pt idx="5">
                  <c:v>18</c:v>
                </c:pt>
                <c:pt idx="6">
                  <c:v>19</c:v>
                </c:pt>
                <c:pt idx="7">
                  <c:v>20</c:v>
                </c:pt>
                <c:pt idx="8">
                  <c:v>22</c:v>
                </c:pt>
                <c:pt idx="9">
                  <c:v>23</c:v>
                </c:pt>
                <c:pt idx="10">
                  <c:v>26</c:v>
                </c:pt>
                <c:pt idx="11">
                  <c:v>29</c:v>
                </c:pt>
                <c:pt idx="12">
                  <c:v>34</c:v>
                </c:pt>
                <c:pt idx="13">
                  <c:v>39</c:v>
                </c:pt>
                <c:pt idx="14">
                  <c:v>47</c:v>
                </c:pt>
              </c:numCache>
            </c:numRef>
          </c:yVal>
          <c:smooth val="1"/>
        </c:ser>
        <c:ser>
          <c:idx val="5"/>
          <c:order val="5"/>
          <c:xVal>
            <c:numRef>
              <c:f>Sheet1!$A$432:$A$446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Sheet1!$G$432:$G$446</c:f>
              <c:numCache>
                <c:formatCode>General</c:formatCode>
                <c:ptCount val="15"/>
                <c:pt idx="0">
                  <c:v>35</c:v>
                </c:pt>
                <c:pt idx="1">
                  <c:v>52</c:v>
                </c:pt>
                <c:pt idx="2">
                  <c:v>59</c:v>
                </c:pt>
                <c:pt idx="3">
                  <c:v>64</c:v>
                </c:pt>
                <c:pt idx="4">
                  <c:v>70</c:v>
                </c:pt>
                <c:pt idx="5">
                  <c:v>77</c:v>
                </c:pt>
                <c:pt idx="6">
                  <c:v>85</c:v>
                </c:pt>
                <c:pt idx="7">
                  <c:v>94</c:v>
                </c:pt>
                <c:pt idx="8">
                  <c:v>103</c:v>
                </c:pt>
                <c:pt idx="9">
                  <c:v>115</c:v>
                </c:pt>
                <c:pt idx="10">
                  <c:v>128</c:v>
                </c:pt>
                <c:pt idx="11">
                  <c:v>142</c:v>
                </c:pt>
                <c:pt idx="12">
                  <c:v>159</c:v>
                </c:pt>
                <c:pt idx="13">
                  <c:v>177</c:v>
                </c:pt>
                <c:pt idx="14">
                  <c:v>197</c:v>
                </c:pt>
              </c:numCache>
            </c:numRef>
          </c:yVal>
          <c:smooth val="1"/>
        </c:ser>
        <c:ser>
          <c:idx val="6"/>
          <c:order val="6"/>
          <c:xVal>
            <c:numRef>
              <c:f>Sheet1!$A$432:$A$446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Sheet1!$H$432:$H$446</c:f>
              <c:numCache>
                <c:formatCode>General</c:formatCode>
                <c:ptCount val="15"/>
                <c:pt idx="0">
                  <c:v>14</c:v>
                </c:pt>
                <c:pt idx="1">
                  <c:v>24</c:v>
                </c:pt>
                <c:pt idx="2">
                  <c:v>31</c:v>
                </c:pt>
                <c:pt idx="3">
                  <c:v>34</c:v>
                </c:pt>
                <c:pt idx="4">
                  <c:v>35</c:v>
                </c:pt>
                <c:pt idx="5">
                  <c:v>37</c:v>
                </c:pt>
                <c:pt idx="6">
                  <c:v>39</c:v>
                </c:pt>
                <c:pt idx="7">
                  <c:v>41</c:v>
                </c:pt>
                <c:pt idx="8">
                  <c:v>42</c:v>
                </c:pt>
                <c:pt idx="9">
                  <c:v>43</c:v>
                </c:pt>
                <c:pt idx="10">
                  <c:v>45</c:v>
                </c:pt>
                <c:pt idx="11">
                  <c:v>46</c:v>
                </c:pt>
                <c:pt idx="12">
                  <c:v>49</c:v>
                </c:pt>
                <c:pt idx="13">
                  <c:v>52</c:v>
                </c:pt>
                <c:pt idx="14">
                  <c:v>55</c:v>
                </c:pt>
              </c:numCache>
            </c:numRef>
          </c:yVal>
          <c:smooth val="1"/>
        </c:ser>
        <c:ser>
          <c:idx val="7"/>
          <c:order val="7"/>
          <c:xVal>
            <c:numRef>
              <c:f>Sheet1!$A$432:$A$446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Sheet1!$I$432:$I$446</c:f>
              <c:numCache>
                <c:formatCode>General</c:formatCode>
                <c:ptCount val="15"/>
                <c:pt idx="0">
                  <c:v>11</c:v>
                </c:pt>
                <c:pt idx="1">
                  <c:v>20</c:v>
                </c:pt>
                <c:pt idx="2">
                  <c:v>29</c:v>
                </c:pt>
                <c:pt idx="3">
                  <c:v>38</c:v>
                </c:pt>
                <c:pt idx="4">
                  <c:v>45</c:v>
                </c:pt>
                <c:pt idx="5">
                  <c:v>53</c:v>
                </c:pt>
                <c:pt idx="6">
                  <c:v>62</c:v>
                </c:pt>
                <c:pt idx="7">
                  <c:v>72</c:v>
                </c:pt>
                <c:pt idx="8">
                  <c:v>83</c:v>
                </c:pt>
                <c:pt idx="9">
                  <c:v>95</c:v>
                </c:pt>
                <c:pt idx="10">
                  <c:v>107</c:v>
                </c:pt>
                <c:pt idx="11">
                  <c:v>120</c:v>
                </c:pt>
                <c:pt idx="12">
                  <c:v>135</c:v>
                </c:pt>
                <c:pt idx="13">
                  <c:v>151</c:v>
                </c:pt>
                <c:pt idx="14">
                  <c:v>168</c:v>
                </c:pt>
              </c:numCache>
            </c:numRef>
          </c:yVal>
          <c:smooth val="1"/>
        </c:ser>
        <c:ser>
          <c:idx val="8"/>
          <c:order val="8"/>
          <c:xVal>
            <c:numRef>
              <c:f>Sheet1!$A$432:$A$446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Sheet1!$J$432:$J$446</c:f>
              <c:numCache>
                <c:formatCode>General</c:formatCode>
                <c:ptCount val="15"/>
                <c:pt idx="0">
                  <c:v>35</c:v>
                </c:pt>
                <c:pt idx="1">
                  <c:v>73</c:v>
                </c:pt>
                <c:pt idx="2">
                  <c:v>93</c:v>
                </c:pt>
                <c:pt idx="3">
                  <c:v>106</c:v>
                </c:pt>
                <c:pt idx="4">
                  <c:v>118</c:v>
                </c:pt>
                <c:pt idx="5">
                  <c:v>129</c:v>
                </c:pt>
                <c:pt idx="6">
                  <c:v>141</c:v>
                </c:pt>
                <c:pt idx="7">
                  <c:v>153</c:v>
                </c:pt>
                <c:pt idx="8">
                  <c:v>167</c:v>
                </c:pt>
                <c:pt idx="9">
                  <c:v>181</c:v>
                </c:pt>
                <c:pt idx="10">
                  <c:v>198</c:v>
                </c:pt>
                <c:pt idx="11">
                  <c:v>224</c:v>
                </c:pt>
                <c:pt idx="12">
                  <c:v>244</c:v>
                </c:pt>
                <c:pt idx="13">
                  <c:v>266</c:v>
                </c:pt>
                <c:pt idx="14">
                  <c:v>290</c:v>
                </c:pt>
              </c:numCache>
            </c:numRef>
          </c:yVal>
          <c:smooth val="1"/>
        </c:ser>
        <c:ser>
          <c:idx val="9"/>
          <c:order val="9"/>
          <c:xVal>
            <c:numRef>
              <c:f>Sheet1!$A$432:$A$446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Sheet1!$K$432:$K$446</c:f>
              <c:numCache>
                <c:formatCode>General</c:formatCode>
                <c:ptCount val="15"/>
                <c:pt idx="0">
                  <c:v>35</c:v>
                </c:pt>
                <c:pt idx="1">
                  <c:v>50</c:v>
                </c:pt>
                <c:pt idx="2">
                  <c:v>500</c:v>
                </c:pt>
              </c:numCache>
            </c:numRef>
          </c:yVal>
          <c:smooth val="1"/>
        </c:ser>
        <c:axId val="57567104"/>
        <c:axId val="57589760"/>
      </c:scatterChart>
      <c:valAx>
        <c:axId val="5756710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en-US" sz="1200"/>
                  <a:t>Voltage( volts)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57589760"/>
        <c:crosses val="autoZero"/>
        <c:crossBetween val="midCat"/>
      </c:valAx>
      <c:valAx>
        <c:axId val="5758976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lang="en-US" sz="1200"/>
                </a:pPr>
                <a:r>
                  <a:rPr lang="en-US" sz="1200"/>
                  <a:t>Current (uA)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57567104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lang="en-US"/>
          </a:pPr>
          <a:endParaRPr lang="ja-JP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chart>
    <c:title>
      <c:tx>
        <c:rich>
          <a:bodyPr/>
          <a:lstStyle/>
          <a:p>
            <a:pPr>
              <a:defRPr lang="en-US"/>
            </a:pPr>
            <a:r>
              <a:rPr lang="en-US" dirty="0">
                <a:solidFill>
                  <a:srgbClr val="FF0000"/>
                </a:solidFill>
              </a:rPr>
              <a:t>C - V Characteristics of DSSD - DL  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tx>
            <c:v>DS-DL#36</c:v>
          </c:tx>
          <c:xVal>
            <c:numRef>
              <c:f>Sheet1!$A$306:$A$315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Sheet1!$B$306:$B$315</c:f>
              <c:numCache>
                <c:formatCode>General</c:formatCode>
                <c:ptCount val="10"/>
                <c:pt idx="0">
                  <c:v>355</c:v>
                </c:pt>
                <c:pt idx="1">
                  <c:v>313</c:v>
                </c:pt>
                <c:pt idx="2">
                  <c:v>297</c:v>
                </c:pt>
                <c:pt idx="3">
                  <c:v>287</c:v>
                </c:pt>
                <c:pt idx="4">
                  <c:v>284</c:v>
                </c:pt>
                <c:pt idx="5">
                  <c:v>281</c:v>
                </c:pt>
                <c:pt idx="6">
                  <c:v>278</c:v>
                </c:pt>
                <c:pt idx="7">
                  <c:v>273</c:v>
                </c:pt>
                <c:pt idx="8">
                  <c:v>270</c:v>
                </c:pt>
                <c:pt idx="9">
                  <c:v>267</c:v>
                </c:pt>
              </c:numCache>
            </c:numRef>
          </c:yVal>
          <c:smooth val="1"/>
        </c:ser>
        <c:ser>
          <c:idx val="1"/>
          <c:order val="1"/>
          <c:tx>
            <c:v>DS-DL#32</c:v>
          </c:tx>
          <c:xVal>
            <c:numRef>
              <c:f>Sheet1!$A$306:$A$315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Sheet1!$C$306:$C$315</c:f>
              <c:numCache>
                <c:formatCode>General</c:formatCode>
                <c:ptCount val="10"/>
                <c:pt idx="0">
                  <c:v>300</c:v>
                </c:pt>
                <c:pt idx="1">
                  <c:v>266</c:v>
                </c:pt>
                <c:pt idx="2">
                  <c:v>250</c:v>
                </c:pt>
                <c:pt idx="3">
                  <c:v>240</c:v>
                </c:pt>
                <c:pt idx="4">
                  <c:v>233</c:v>
                </c:pt>
                <c:pt idx="5">
                  <c:v>233</c:v>
                </c:pt>
                <c:pt idx="6">
                  <c:v>233</c:v>
                </c:pt>
                <c:pt idx="7">
                  <c:v>233</c:v>
                </c:pt>
                <c:pt idx="8">
                  <c:v>232</c:v>
                </c:pt>
                <c:pt idx="9">
                  <c:v>230</c:v>
                </c:pt>
              </c:numCache>
            </c:numRef>
          </c:yVal>
          <c:smooth val="1"/>
        </c:ser>
        <c:ser>
          <c:idx val="2"/>
          <c:order val="2"/>
          <c:tx>
            <c:v>DS-DL#32+</c:v>
          </c:tx>
          <c:xVal>
            <c:numRef>
              <c:f>Sheet1!$A$306:$A$315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Sheet1!$D$306:$D$315</c:f>
              <c:numCache>
                <c:formatCode>General</c:formatCode>
                <c:ptCount val="10"/>
                <c:pt idx="0">
                  <c:v>213</c:v>
                </c:pt>
                <c:pt idx="1">
                  <c:v>182</c:v>
                </c:pt>
                <c:pt idx="2">
                  <c:v>167</c:v>
                </c:pt>
                <c:pt idx="3">
                  <c:v>159</c:v>
                </c:pt>
                <c:pt idx="4">
                  <c:v>155</c:v>
                </c:pt>
                <c:pt idx="5">
                  <c:v>153</c:v>
                </c:pt>
                <c:pt idx="6">
                  <c:v>151</c:v>
                </c:pt>
                <c:pt idx="7">
                  <c:v>150</c:v>
                </c:pt>
                <c:pt idx="8">
                  <c:v>149</c:v>
                </c:pt>
                <c:pt idx="9">
                  <c:v>149</c:v>
                </c:pt>
              </c:numCache>
            </c:numRef>
          </c:yVal>
          <c:smooth val="1"/>
        </c:ser>
        <c:ser>
          <c:idx val="3"/>
          <c:order val="3"/>
          <c:tx>
            <c:v>DS-DL#08</c:v>
          </c:tx>
          <c:xVal>
            <c:numRef>
              <c:f>Sheet1!$A$306:$A$315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Sheet1!$E$306:$E$315</c:f>
              <c:numCache>
                <c:formatCode>General</c:formatCode>
                <c:ptCount val="10"/>
                <c:pt idx="0">
                  <c:v>212</c:v>
                </c:pt>
                <c:pt idx="1">
                  <c:v>194</c:v>
                </c:pt>
                <c:pt idx="2">
                  <c:v>184</c:v>
                </c:pt>
                <c:pt idx="3">
                  <c:v>178</c:v>
                </c:pt>
                <c:pt idx="4">
                  <c:v>174</c:v>
                </c:pt>
                <c:pt idx="5">
                  <c:v>170</c:v>
                </c:pt>
                <c:pt idx="6">
                  <c:v>168</c:v>
                </c:pt>
                <c:pt idx="7">
                  <c:v>166</c:v>
                </c:pt>
                <c:pt idx="8">
                  <c:v>164</c:v>
                </c:pt>
                <c:pt idx="9">
                  <c:v>163</c:v>
                </c:pt>
              </c:numCache>
            </c:numRef>
          </c:yVal>
          <c:smooth val="1"/>
        </c:ser>
        <c:ser>
          <c:idx val="4"/>
          <c:order val="4"/>
          <c:tx>
            <c:v>DS-DL#48</c:v>
          </c:tx>
          <c:xVal>
            <c:numRef>
              <c:f>Sheet1!$A$306:$A$315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Sheet1!$F$306:$F$315</c:f>
              <c:numCache>
                <c:formatCode>General</c:formatCode>
                <c:ptCount val="10"/>
                <c:pt idx="0">
                  <c:v>347</c:v>
                </c:pt>
                <c:pt idx="1">
                  <c:v>313</c:v>
                </c:pt>
                <c:pt idx="2">
                  <c:v>298</c:v>
                </c:pt>
                <c:pt idx="3">
                  <c:v>289</c:v>
                </c:pt>
                <c:pt idx="4">
                  <c:v>276</c:v>
                </c:pt>
                <c:pt idx="5">
                  <c:v>269</c:v>
                </c:pt>
                <c:pt idx="6">
                  <c:v>261</c:v>
                </c:pt>
                <c:pt idx="7">
                  <c:v>257</c:v>
                </c:pt>
                <c:pt idx="8">
                  <c:v>253</c:v>
                </c:pt>
                <c:pt idx="9">
                  <c:v>250</c:v>
                </c:pt>
              </c:numCache>
            </c:numRef>
          </c:yVal>
          <c:smooth val="1"/>
        </c:ser>
        <c:ser>
          <c:idx val="5"/>
          <c:order val="5"/>
          <c:tx>
            <c:v>DS-DL#47</c:v>
          </c:tx>
          <c:xVal>
            <c:numRef>
              <c:f>Sheet1!$A$306:$A$315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Sheet1!$G$306:$G$315</c:f>
              <c:numCache>
                <c:formatCode>General</c:formatCode>
                <c:ptCount val="10"/>
                <c:pt idx="0">
                  <c:v>353</c:v>
                </c:pt>
                <c:pt idx="1">
                  <c:v>310</c:v>
                </c:pt>
                <c:pt idx="2">
                  <c:v>281</c:v>
                </c:pt>
                <c:pt idx="3">
                  <c:v>261</c:v>
                </c:pt>
                <c:pt idx="4">
                  <c:v>252</c:v>
                </c:pt>
                <c:pt idx="5">
                  <c:v>247</c:v>
                </c:pt>
                <c:pt idx="6">
                  <c:v>243</c:v>
                </c:pt>
                <c:pt idx="7">
                  <c:v>242</c:v>
                </c:pt>
                <c:pt idx="8">
                  <c:v>242</c:v>
                </c:pt>
                <c:pt idx="9">
                  <c:v>243</c:v>
                </c:pt>
              </c:numCache>
            </c:numRef>
          </c:yVal>
          <c:smooth val="1"/>
        </c:ser>
        <c:ser>
          <c:idx val="6"/>
          <c:order val="6"/>
          <c:tx>
            <c:v>DS-DL#34</c:v>
          </c:tx>
          <c:xVal>
            <c:numRef>
              <c:f>Sheet1!$A$306:$A$315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Sheet1!$H$306:$H$315</c:f>
              <c:numCache>
                <c:formatCode>General</c:formatCode>
                <c:ptCount val="10"/>
                <c:pt idx="0">
                  <c:v>315</c:v>
                </c:pt>
                <c:pt idx="1">
                  <c:v>299</c:v>
                </c:pt>
                <c:pt idx="2">
                  <c:v>283</c:v>
                </c:pt>
                <c:pt idx="3">
                  <c:v>280</c:v>
                </c:pt>
                <c:pt idx="4">
                  <c:v>278</c:v>
                </c:pt>
                <c:pt idx="5">
                  <c:v>275</c:v>
                </c:pt>
                <c:pt idx="6">
                  <c:v>272</c:v>
                </c:pt>
                <c:pt idx="7">
                  <c:v>270</c:v>
                </c:pt>
                <c:pt idx="8">
                  <c:v>268</c:v>
                </c:pt>
                <c:pt idx="9">
                  <c:v>265</c:v>
                </c:pt>
              </c:numCache>
            </c:numRef>
          </c:yVal>
          <c:smooth val="1"/>
        </c:ser>
        <c:ser>
          <c:idx val="7"/>
          <c:order val="7"/>
          <c:tx>
            <c:v>DS-DL#9</c:v>
          </c:tx>
          <c:xVal>
            <c:numRef>
              <c:f>Sheet1!$A$306:$A$315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Sheet1!$I$306:$I$315</c:f>
              <c:numCache>
                <c:formatCode>General</c:formatCode>
                <c:ptCount val="10"/>
                <c:pt idx="0">
                  <c:v>199</c:v>
                </c:pt>
                <c:pt idx="1">
                  <c:v>175</c:v>
                </c:pt>
                <c:pt idx="2">
                  <c:v>165</c:v>
                </c:pt>
                <c:pt idx="3">
                  <c:v>157</c:v>
                </c:pt>
                <c:pt idx="4">
                  <c:v>152</c:v>
                </c:pt>
                <c:pt idx="5">
                  <c:v>148</c:v>
                </c:pt>
                <c:pt idx="6">
                  <c:v>147</c:v>
                </c:pt>
                <c:pt idx="7">
                  <c:v>146</c:v>
                </c:pt>
                <c:pt idx="8">
                  <c:v>145</c:v>
                </c:pt>
                <c:pt idx="9">
                  <c:v>144</c:v>
                </c:pt>
              </c:numCache>
            </c:numRef>
          </c:yVal>
          <c:smooth val="1"/>
        </c:ser>
        <c:ser>
          <c:idx val="8"/>
          <c:order val="8"/>
          <c:tx>
            <c:v>DS-DL#64</c:v>
          </c:tx>
          <c:xVal>
            <c:numRef>
              <c:f>Sheet1!$A$306:$A$315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Sheet1!$J$306:$J$315</c:f>
              <c:numCache>
                <c:formatCode>General</c:formatCode>
                <c:ptCount val="10"/>
                <c:pt idx="0">
                  <c:v>327</c:v>
                </c:pt>
                <c:pt idx="1">
                  <c:v>287</c:v>
                </c:pt>
                <c:pt idx="2">
                  <c:v>268</c:v>
                </c:pt>
                <c:pt idx="3">
                  <c:v>261</c:v>
                </c:pt>
                <c:pt idx="4">
                  <c:v>260</c:v>
                </c:pt>
                <c:pt idx="5">
                  <c:v>265</c:v>
                </c:pt>
                <c:pt idx="6">
                  <c:v>275</c:v>
                </c:pt>
                <c:pt idx="7">
                  <c:v>275</c:v>
                </c:pt>
                <c:pt idx="8">
                  <c:v>272</c:v>
                </c:pt>
                <c:pt idx="9">
                  <c:v>270</c:v>
                </c:pt>
              </c:numCache>
            </c:numRef>
          </c:yVal>
          <c:smooth val="1"/>
        </c:ser>
        <c:ser>
          <c:idx val="9"/>
          <c:order val="9"/>
          <c:tx>
            <c:v>DS-DL#31</c:v>
          </c:tx>
          <c:xVal>
            <c:numRef>
              <c:f>Sheet1!$A$306:$A$315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</c:numCache>
            </c:numRef>
          </c:xVal>
          <c:yVal>
            <c:numRef>
              <c:f>Sheet1!$K$306:$K$315</c:f>
              <c:numCache>
                <c:formatCode>General</c:formatCode>
                <c:ptCount val="10"/>
                <c:pt idx="0">
                  <c:v>373</c:v>
                </c:pt>
                <c:pt idx="1">
                  <c:v>331</c:v>
                </c:pt>
                <c:pt idx="2">
                  <c:v>299</c:v>
                </c:pt>
                <c:pt idx="3">
                  <c:v>280</c:v>
                </c:pt>
                <c:pt idx="4">
                  <c:v>270</c:v>
                </c:pt>
                <c:pt idx="5">
                  <c:v>263</c:v>
                </c:pt>
                <c:pt idx="6">
                  <c:v>258</c:v>
                </c:pt>
                <c:pt idx="7">
                  <c:v>255</c:v>
                </c:pt>
                <c:pt idx="8">
                  <c:v>251</c:v>
                </c:pt>
                <c:pt idx="9">
                  <c:v>249</c:v>
                </c:pt>
              </c:numCache>
            </c:numRef>
          </c:yVal>
          <c:smooth val="1"/>
        </c:ser>
        <c:axId val="263660672"/>
        <c:axId val="263666304"/>
      </c:scatterChart>
      <c:valAx>
        <c:axId val="26366067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en-US" sz="1200"/>
                  <a:t>Voltage (volts 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263666304"/>
        <c:crosses val="autoZero"/>
        <c:crossBetween val="midCat"/>
      </c:valAx>
      <c:valAx>
        <c:axId val="263666304"/>
        <c:scaling>
          <c:orientation val="minMax"/>
          <c:max val="400"/>
          <c:min val="130"/>
        </c:scaling>
        <c:axPos val="l"/>
        <c:title>
          <c:tx>
            <c:rich>
              <a:bodyPr rot="0" vert="horz"/>
              <a:lstStyle/>
              <a:p>
                <a:pPr>
                  <a:defRPr lang="en-US" sz="1200"/>
                </a:pPr>
                <a:r>
                  <a:rPr lang="en-US" sz="1200"/>
                  <a:t>Capacitance (pf)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263660672"/>
        <c:crosses val="autoZero"/>
        <c:crossBetween val="midCat"/>
      </c:valAx>
    </c:plotArea>
    <c:legend>
      <c:legendPos val="t"/>
      <c:layout>
        <c:manualLayout>
          <c:xMode val="edge"/>
          <c:yMode val="edge"/>
          <c:x val="0.31614961587831031"/>
          <c:y val="0.14616495444022162"/>
          <c:w val="0.66744215875119994"/>
          <c:h val="0.10513496342167752"/>
        </c:manualLayout>
      </c:layout>
      <c:txPr>
        <a:bodyPr/>
        <a:lstStyle/>
        <a:p>
          <a:pPr>
            <a:defRPr lang="en-US"/>
          </a:pPr>
          <a:endParaRPr lang="ja-JP"/>
        </a:p>
      </c:txPr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chart>
    <c:title>
      <c:tx>
        <c:rich>
          <a:bodyPr/>
          <a:lstStyle/>
          <a:p>
            <a:pPr>
              <a:defRPr lang="en-US"/>
            </a:pPr>
            <a:r>
              <a:rPr lang="en-US">
                <a:solidFill>
                  <a:srgbClr val="FF0000"/>
                </a:solidFill>
              </a:rPr>
              <a:t>I - V Characteristics of SSD &lt;111&gt;  Res. 9k to 12k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xVal>
            <c:numRef>
              <c:f>Sheet1!$A$528:$A$542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Sheet1!$B$528:$B$542</c:f>
              <c:numCache>
                <c:formatCode>General</c:formatCode>
                <c:ptCount val="15"/>
                <c:pt idx="0">
                  <c:v>3</c:v>
                </c:pt>
                <c:pt idx="1">
                  <c:v>5</c:v>
                </c:pt>
                <c:pt idx="2">
                  <c:v>9</c:v>
                </c:pt>
                <c:pt idx="3">
                  <c:v>14</c:v>
                </c:pt>
                <c:pt idx="4">
                  <c:v>21</c:v>
                </c:pt>
                <c:pt idx="5">
                  <c:v>24</c:v>
                </c:pt>
                <c:pt idx="6">
                  <c:v>26</c:v>
                </c:pt>
                <c:pt idx="7">
                  <c:v>28</c:v>
                </c:pt>
                <c:pt idx="8">
                  <c:v>29</c:v>
                </c:pt>
                <c:pt idx="9">
                  <c:v>31</c:v>
                </c:pt>
                <c:pt idx="10">
                  <c:v>32</c:v>
                </c:pt>
                <c:pt idx="11">
                  <c:v>35</c:v>
                </c:pt>
                <c:pt idx="12">
                  <c:v>37</c:v>
                </c:pt>
                <c:pt idx="13">
                  <c:v>40</c:v>
                </c:pt>
                <c:pt idx="14">
                  <c:v>44</c:v>
                </c:pt>
              </c:numCache>
            </c:numRef>
          </c:yVal>
          <c:smooth val="1"/>
        </c:ser>
        <c:ser>
          <c:idx val="1"/>
          <c:order val="1"/>
          <c:xVal>
            <c:numRef>
              <c:f>Sheet1!$A$528:$A$542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Sheet1!$C$528:$C$542</c:f>
              <c:numCache>
                <c:formatCode>General</c:formatCode>
                <c:ptCount val="15"/>
                <c:pt idx="0">
                  <c:v>0.8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6.8</c:v>
                </c:pt>
                <c:pt idx="6">
                  <c:v>7.5</c:v>
                </c:pt>
                <c:pt idx="7">
                  <c:v>7.9</c:v>
                </c:pt>
                <c:pt idx="8">
                  <c:v>8.1</c:v>
                </c:pt>
                <c:pt idx="9">
                  <c:v>8.3000000000000007</c:v>
                </c:pt>
                <c:pt idx="10">
                  <c:v>8.4</c:v>
                </c:pt>
                <c:pt idx="11">
                  <c:v>8.6</c:v>
                </c:pt>
                <c:pt idx="12">
                  <c:v>8.8000000000000007</c:v>
                </c:pt>
                <c:pt idx="13">
                  <c:v>9</c:v>
                </c:pt>
                <c:pt idx="14">
                  <c:v>9.3000000000000007</c:v>
                </c:pt>
              </c:numCache>
            </c:numRef>
          </c:yVal>
          <c:smooth val="1"/>
        </c:ser>
        <c:ser>
          <c:idx val="2"/>
          <c:order val="2"/>
          <c:xVal>
            <c:numRef>
              <c:f>Sheet1!$A$528:$A$542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Sheet1!$D$528:$D$542</c:f>
              <c:numCache>
                <c:formatCode>General</c:formatCode>
                <c:ptCount val="15"/>
                <c:pt idx="0">
                  <c:v>3</c:v>
                </c:pt>
                <c:pt idx="1">
                  <c:v>5</c:v>
                </c:pt>
                <c:pt idx="2">
                  <c:v>8</c:v>
                </c:pt>
                <c:pt idx="3">
                  <c:v>13</c:v>
                </c:pt>
                <c:pt idx="4">
                  <c:v>19</c:v>
                </c:pt>
                <c:pt idx="5">
                  <c:v>24</c:v>
                </c:pt>
                <c:pt idx="6">
                  <c:v>27</c:v>
                </c:pt>
                <c:pt idx="7">
                  <c:v>29</c:v>
                </c:pt>
                <c:pt idx="8">
                  <c:v>30</c:v>
                </c:pt>
                <c:pt idx="9">
                  <c:v>31</c:v>
                </c:pt>
                <c:pt idx="10">
                  <c:v>33</c:v>
                </c:pt>
                <c:pt idx="11">
                  <c:v>34</c:v>
                </c:pt>
                <c:pt idx="12">
                  <c:v>35</c:v>
                </c:pt>
                <c:pt idx="13">
                  <c:v>37</c:v>
                </c:pt>
                <c:pt idx="14">
                  <c:v>38</c:v>
                </c:pt>
              </c:numCache>
            </c:numRef>
          </c:yVal>
          <c:smooth val="1"/>
        </c:ser>
        <c:ser>
          <c:idx val="3"/>
          <c:order val="3"/>
          <c:xVal>
            <c:numRef>
              <c:f>Sheet1!$A$528:$A$542</c:f>
              <c:numCache>
                <c:formatCode>General</c:formatCode>
                <c:ptCount val="1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</c:numCache>
            </c:numRef>
          </c:xVal>
          <c:yVal>
            <c:numRef>
              <c:f>Sheet1!$E$528:$E$542</c:f>
              <c:numCache>
                <c:formatCode>General</c:formatCode>
                <c:ptCount val="15"/>
                <c:pt idx="0">
                  <c:v>3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11</c:v>
                </c:pt>
                <c:pt idx="8">
                  <c:v>12</c:v>
                </c:pt>
                <c:pt idx="9">
                  <c:v>12.7</c:v>
                </c:pt>
                <c:pt idx="10">
                  <c:v>13</c:v>
                </c:pt>
                <c:pt idx="11">
                  <c:v>14</c:v>
                </c:pt>
                <c:pt idx="12">
                  <c:v>14.7</c:v>
                </c:pt>
                <c:pt idx="13">
                  <c:v>15</c:v>
                </c:pt>
                <c:pt idx="14">
                  <c:v>16</c:v>
                </c:pt>
              </c:numCache>
            </c:numRef>
          </c:yVal>
          <c:smooth val="1"/>
        </c:ser>
        <c:axId val="57940608"/>
        <c:axId val="57946880"/>
      </c:scatterChart>
      <c:valAx>
        <c:axId val="5794060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en-US" sz="1200"/>
                  <a:t>Voltage (volts 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57946880"/>
        <c:crosses val="autoZero"/>
        <c:crossBetween val="midCat"/>
      </c:valAx>
      <c:valAx>
        <c:axId val="57946880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lang="en-US" sz="1200"/>
                </a:pPr>
                <a:r>
                  <a:rPr lang="en-US" sz="1200"/>
                  <a:t>Current (uA)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5794060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7278195126068803"/>
          <c:y val="1.7426206339592139E-2"/>
          <c:w val="0.12109247446672561"/>
          <c:h val="0.21196088950419714"/>
        </c:manualLayout>
      </c:layout>
      <c:txPr>
        <a:bodyPr/>
        <a:lstStyle/>
        <a:p>
          <a:pPr>
            <a:defRPr lang="en-US"/>
          </a:pPr>
          <a:endParaRPr lang="ja-JP"/>
        </a:p>
      </c:txPr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chart>
    <c:title>
      <c:tx>
        <c:rich>
          <a:bodyPr/>
          <a:lstStyle/>
          <a:p>
            <a:pPr>
              <a:defRPr lang="en-US"/>
            </a:pPr>
            <a:r>
              <a:rPr lang="en-US" dirty="0" smtClean="0"/>
              <a:t>Pulse height distribution</a:t>
            </a:r>
            <a:endParaRPr lang="en-US" dirty="0"/>
          </a:p>
        </c:rich>
      </c:tx>
      <c:layout/>
    </c:title>
    <c:plotArea>
      <c:layout/>
      <c:scatterChart>
        <c:scatterStyle val="smoothMarker"/>
        <c:ser>
          <c:idx val="0"/>
          <c:order val="0"/>
          <c:xVal>
            <c:numRef>
              <c:f>Sheet1!$H$80:$H$91</c:f>
              <c:numCache>
                <c:formatCode>General</c:formatCode>
                <c:ptCount val="12"/>
                <c:pt idx="0">
                  <c:v>50</c:v>
                </c:pt>
                <c:pt idx="1">
                  <c:v>75</c:v>
                </c:pt>
                <c:pt idx="2">
                  <c:v>100</c:v>
                </c:pt>
                <c:pt idx="3">
                  <c:v>125</c:v>
                </c:pt>
                <c:pt idx="4">
                  <c:v>150</c:v>
                </c:pt>
                <c:pt idx="5">
                  <c:v>160</c:v>
                </c:pt>
                <c:pt idx="6">
                  <c:v>180</c:v>
                </c:pt>
                <c:pt idx="7">
                  <c:v>200</c:v>
                </c:pt>
                <c:pt idx="8">
                  <c:v>250</c:v>
                </c:pt>
                <c:pt idx="9">
                  <c:v>275</c:v>
                </c:pt>
                <c:pt idx="10">
                  <c:v>300</c:v>
                </c:pt>
                <c:pt idx="11">
                  <c:v>400</c:v>
                </c:pt>
              </c:numCache>
            </c:numRef>
          </c:xVal>
          <c:yVal>
            <c:numRef>
              <c:f>Sheet1!$I$80:$I$91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8</c:v>
                </c:pt>
                <c:pt idx="5">
                  <c:v>25</c:v>
                </c:pt>
                <c:pt idx="6">
                  <c:v>363</c:v>
                </c:pt>
                <c:pt idx="7">
                  <c:v>597</c:v>
                </c:pt>
                <c:pt idx="8">
                  <c:v>7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yVal>
          <c:smooth val="1"/>
        </c:ser>
        <c:axId val="39160832"/>
        <c:axId val="44723584"/>
      </c:scatterChart>
      <c:valAx>
        <c:axId val="3916083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/>
                  <a:t>milli volts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44723584"/>
        <c:crosses val="autoZero"/>
        <c:crossBetween val="midCat"/>
      </c:valAx>
      <c:valAx>
        <c:axId val="44723584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 lang="en-US"/>
                </a:pPr>
                <a:r>
                  <a:rPr lang="en-US"/>
                  <a:t>No. of time occurred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ja-JP"/>
          </a:p>
        </c:txPr>
        <c:crossAx val="39160832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lang="en-US"/>
          </a:pPr>
          <a:endParaRPr lang="ja-JP"/>
        </a:p>
      </c:txPr>
    </c:legend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chart>
    <c:autoTitleDeleted val="1"/>
    <c:plotArea>
      <c:layout/>
      <c:scatterChart>
        <c:scatterStyle val="smoothMarker"/>
        <c:ser>
          <c:idx val="0"/>
          <c:order val="0"/>
          <c:tx>
            <c:v>8004-5*</c:v>
          </c:tx>
          <c:xVal>
            <c:numRef>
              <c:f>Sheet1!$A$5:$A$44</c:f>
              <c:numCache>
                <c:formatCode>General</c:formatCode>
                <c:ptCount val="4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  <c:pt idx="15">
                  <c:v>160</c:v>
                </c:pt>
                <c:pt idx="16">
                  <c:v>170</c:v>
                </c:pt>
                <c:pt idx="17">
                  <c:v>180</c:v>
                </c:pt>
                <c:pt idx="18">
                  <c:v>190</c:v>
                </c:pt>
                <c:pt idx="19">
                  <c:v>200</c:v>
                </c:pt>
                <c:pt idx="20">
                  <c:v>210</c:v>
                </c:pt>
                <c:pt idx="21">
                  <c:v>220</c:v>
                </c:pt>
                <c:pt idx="22">
                  <c:v>230</c:v>
                </c:pt>
                <c:pt idx="23">
                  <c:v>240</c:v>
                </c:pt>
                <c:pt idx="24">
                  <c:v>250</c:v>
                </c:pt>
                <c:pt idx="25">
                  <c:v>260</c:v>
                </c:pt>
                <c:pt idx="26">
                  <c:v>270</c:v>
                </c:pt>
                <c:pt idx="27">
                  <c:v>280</c:v>
                </c:pt>
                <c:pt idx="28">
                  <c:v>290</c:v>
                </c:pt>
                <c:pt idx="29">
                  <c:v>300</c:v>
                </c:pt>
                <c:pt idx="30">
                  <c:v>310</c:v>
                </c:pt>
                <c:pt idx="31">
                  <c:v>320</c:v>
                </c:pt>
                <c:pt idx="32">
                  <c:v>330</c:v>
                </c:pt>
                <c:pt idx="33">
                  <c:v>340</c:v>
                </c:pt>
                <c:pt idx="34">
                  <c:v>350</c:v>
                </c:pt>
                <c:pt idx="35">
                  <c:v>360</c:v>
                </c:pt>
                <c:pt idx="36">
                  <c:v>370</c:v>
                </c:pt>
                <c:pt idx="37">
                  <c:v>380</c:v>
                </c:pt>
                <c:pt idx="38">
                  <c:v>390</c:v>
                </c:pt>
                <c:pt idx="39">
                  <c:v>400</c:v>
                </c:pt>
              </c:numCache>
            </c:numRef>
          </c:xVal>
          <c:yVal>
            <c:numRef>
              <c:f>Sheet1!$B$5:$B$44</c:f>
              <c:numCache>
                <c:formatCode>General</c:formatCode>
                <c:ptCount val="40"/>
                <c:pt idx="0">
                  <c:v>9.5000000000000043E-2</c:v>
                </c:pt>
                <c:pt idx="1">
                  <c:v>0.13100000000000001</c:v>
                </c:pt>
                <c:pt idx="2">
                  <c:v>0.2</c:v>
                </c:pt>
                <c:pt idx="3">
                  <c:v>0.35300000000000031</c:v>
                </c:pt>
                <c:pt idx="4">
                  <c:v>0.54100000000000004</c:v>
                </c:pt>
                <c:pt idx="5">
                  <c:v>0.63800000000000112</c:v>
                </c:pt>
                <c:pt idx="6">
                  <c:v>0.66300000000000125</c:v>
                </c:pt>
                <c:pt idx="7">
                  <c:v>0.68200000000000005</c:v>
                </c:pt>
                <c:pt idx="8">
                  <c:v>0.70300000000000062</c:v>
                </c:pt>
                <c:pt idx="9">
                  <c:v>0.72500000000000064</c:v>
                </c:pt>
                <c:pt idx="10">
                  <c:v>0.75400000000000111</c:v>
                </c:pt>
                <c:pt idx="11">
                  <c:v>0.78600000000000003</c:v>
                </c:pt>
                <c:pt idx="12">
                  <c:v>0.82199999999999995</c:v>
                </c:pt>
                <c:pt idx="13">
                  <c:v>0.86200000000000065</c:v>
                </c:pt>
                <c:pt idx="14">
                  <c:v>0.90600000000000003</c:v>
                </c:pt>
                <c:pt idx="15">
                  <c:v>0.95300000000000062</c:v>
                </c:pt>
                <c:pt idx="16">
                  <c:v>1.0029999999999977</c:v>
                </c:pt>
                <c:pt idx="17">
                  <c:v>1.0529999999999979</c:v>
                </c:pt>
                <c:pt idx="18">
                  <c:v>1.1040000000000001</c:v>
                </c:pt>
                <c:pt idx="19">
                  <c:v>1.157</c:v>
                </c:pt>
                <c:pt idx="20">
                  <c:v>1.2109999999999976</c:v>
                </c:pt>
                <c:pt idx="21">
                  <c:v>1.2649999999999977</c:v>
                </c:pt>
                <c:pt idx="22">
                  <c:v>1.32</c:v>
                </c:pt>
                <c:pt idx="23">
                  <c:v>1.375</c:v>
                </c:pt>
                <c:pt idx="24">
                  <c:v>1.4279999999999959</c:v>
                </c:pt>
                <c:pt idx="25">
                  <c:v>1.482</c:v>
                </c:pt>
                <c:pt idx="26">
                  <c:v>1.5349999999999977</c:v>
                </c:pt>
                <c:pt idx="27">
                  <c:v>1.5880000000000001</c:v>
                </c:pt>
                <c:pt idx="28">
                  <c:v>1.6400000000000001</c:v>
                </c:pt>
                <c:pt idx="29">
                  <c:v>1.6910000000000001</c:v>
                </c:pt>
                <c:pt idx="30">
                  <c:v>1.742</c:v>
                </c:pt>
                <c:pt idx="31">
                  <c:v>1.7909999999999977</c:v>
                </c:pt>
                <c:pt idx="32">
                  <c:v>1.841</c:v>
                </c:pt>
                <c:pt idx="33">
                  <c:v>1.891</c:v>
                </c:pt>
                <c:pt idx="34">
                  <c:v>1.9410000000000001</c:v>
                </c:pt>
                <c:pt idx="35">
                  <c:v>1.9920000000000022</c:v>
                </c:pt>
                <c:pt idx="36">
                  <c:v>2.16</c:v>
                </c:pt>
                <c:pt idx="37">
                  <c:v>5.0010000000000003</c:v>
                </c:pt>
                <c:pt idx="38">
                  <c:v>5.0010000000000003</c:v>
                </c:pt>
                <c:pt idx="39">
                  <c:v>5.0010000000000003</c:v>
                </c:pt>
              </c:numCache>
            </c:numRef>
          </c:yVal>
          <c:smooth val="1"/>
        </c:ser>
        <c:ser>
          <c:idx val="1"/>
          <c:order val="1"/>
          <c:tx>
            <c:v>8018-1*</c:v>
          </c:tx>
          <c:xVal>
            <c:numRef>
              <c:f>Sheet1!$A$5:$A$44</c:f>
              <c:numCache>
                <c:formatCode>General</c:formatCode>
                <c:ptCount val="4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  <c:pt idx="15">
                  <c:v>160</c:v>
                </c:pt>
                <c:pt idx="16">
                  <c:v>170</c:v>
                </c:pt>
                <c:pt idx="17">
                  <c:v>180</c:v>
                </c:pt>
                <c:pt idx="18">
                  <c:v>190</c:v>
                </c:pt>
                <c:pt idx="19">
                  <c:v>200</c:v>
                </c:pt>
                <c:pt idx="20">
                  <c:v>210</c:v>
                </c:pt>
                <c:pt idx="21">
                  <c:v>220</c:v>
                </c:pt>
                <c:pt idx="22">
                  <c:v>230</c:v>
                </c:pt>
                <c:pt idx="23">
                  <c:v>240</c:v>
                </c:pt>
                <c:pt idx="24">
                  <c:v>250</c:v>
                </c:pt>
                <c:pt idx="25">
                  <c:v>260</c:v>
                </c:pt>
                <c:pt idx="26">
                  <c:v>270</c:v>
                </c:pt>
                <c:pt idx="27">
                  <c:v>280</c:v>
                </c:pt>
                <c:pt idx="28">
                  <c:v>290</c:v>
                </c:pt>
                <c:pt idx="29">
                  <c:v>300</c:v>
                </c:pt>
                <c:pt idx="30">
                  <c:v>310</c:v>
                </c:pt>
                <c:pt idx="31">
                  <c:v>320</c:v>
                </c:pt>
                <c:pt idx="32">
                  <c:v>330</c:v>
                </c:pt>
                <c:pt idx="33">
                  <c:v>340</c:v>
                </c:pt>
                <c:pt idx="34">
                  <c:v>350</c:v>
                </c:pt>
                <c:pt idx="35">
                  <c:v>360</c:v>
                </c:pt>
                <c:pt idx="36">
                  <c:v>370</c:v>
                </c:pt>
                <c:pt idx="37">
                  <c:v>380</c:v>
                </c:pt>
                <c:pt idx="38">
                  <c:v>390</c:v>
                </c:pt>
                <c:pt idx="39">
                  <c:v>400</c:v>
                </c:pt>
              </c:numCache>
            </c:numRef>
          </c:xVal>
          <c:yVal>
            <c:numRef>
              <c:f>Sheet1!$C$5:$C$44</c:f>
              <c:numCache>
                <c:formatCode>General</c:formatCode>
                <c:ptCount val="40"/>
                <c:pt idx="0">
                  <c:v>3.6999999999999998E-2</c:v>
                </c:pt>
                <c:pt idx="1">
                  <c:v>0.05</c:v>
                </c:pt>
                <c:pt idx="2">
                  <c:v>5.9000000000000087E-2</c:v>
                </c:pt>
                <c:pt idx="3">
                  <c:v>6.4000000000000112E-2</c:v>
                </c:pt>
                <c:pt idx="4">
                  <c:v>6.9000000000000034E-2</c:v>
                </c:pt>
                <c:pt idx="5">
                  <c:v>7.3999999999999996E-2</c:v>
                </c:pt>
                <c:pt idx="6">
                  <c:v>7.8000000000000014E-2</c:v>
                </c:pt>
                <c:pt idx="7">
                  <c:v>8.2000000000000003E-2</c:v>
                </c:pt>
                <c:pt idx="8">
                  <c:v>8.6000000000000021E-2</c:v>
                </c:pt>
                <c:pt idx="9">
                  <c:v>8.9000000000000065E-2</c:v>
                </c:pt>
                <c:pt idx="10">
                  <c:v>9.3000000000000208E-2</c:v>
                </c:pt>
                <c:pt idx="11">
                  <c:v>9.7000000000000003E-2</c:v>
                </c:pt>
                <c:pt idx="12">
                  <c:v>0.10100000000000002</c:v>
                </c:pt>
                <c:pt idx="13">
                  <c:v>0.10500000000000002</c:v>
                </c:pt>
                <c:pt idx="14">
                  <c:v>0.10900000000000012</c:v>
                </c:pt>
                <c:pt idx="15">
                  <c:v>0.114</c:v>
                </c:pt>
                <c:pt idx="16">
                  <c:v>0.12000000000000002</c:v>
                </c:pt>
                <c:pt idx="17">
                  <c:v>0.129</c:v>
                </c:pt>
                <c:pt idx="18">
                  <c:v>0.14500000000000021</c:v>
                </c:pt>
                <c:pt idx="19">
                  <c:v>0.17300000000000001</c:v>
                </c:pt>
                <c:pt idx="20">
                  <c:v>0.22</c:v>
                </c:pt>
                <c:pt idx="21">
                  <c:v>0.29600000000000032</c:v>
                </c:pt>
                <c:pt idx="22">
                  <c:v>0.41300000000000031</c:v>
                </c:pt>
                <c:pt idx="23">
                  <c:v>0.59699999999999998</c:v>
                </c:pt>
                <c:pt idx="24">
                  <c:v>0.76900000000000113</c:v>
                </c:pt>
                <c:pt idx="25">
                  <c:v>1.2889999999999977</c:v>
                </c:pt>
                <c:pt idx="26">
                  <c:v>5.0010000000000003</c:v>
                </c:pt>
                <c:pt idx="27">
                  <c:v>5.0010000000000003</c:v>
                </c:pt>
                <c:pt idx="28">
                  <c:v>5.0010000000000003</c:v>
                </c:pt>
                <c:pt idx="29">
                  <c:v>5.0010000000000003</c:v>
                </c:pt>
                <c:pt idx="30">
                  <c:v>5.0010000000000003</c:v>
                </c:pt>
                <c:pt idx="31">
                  <c:v>5.0010000000000003</c:v>
                </c:pt>
                <c:pt idx="32">
                  <c:v>5.0010000000000003</c:v>
                </c:pt>
                <c:pt idx="33">
                  <c:v>5.0010000000000003</c:v>
                </c:pt>
                <c:pt idx="34">
                  <c:v>5.0010000000000003</c:v>
                </c:pt>
                <c:pt idx="35">
                  <c:v>5.0010000000000003</c:v>
                </c:pt>
                <c:pt idx="36">
                  <c:v>5.0010000000000003</c:v>
                </c:pt>
                <c:pt idx="37">
                  <c:v>5.0010000000000003</c:v>
                </c:pt>
                <c:pt idx="38">
                  <c:v>5.0010000000000003</c:v>
                </c:pt>
                <c:pt idx="39">
                  <c:v>5.0010000000000003</c:v>
                </c:pt>
              </c:numCache>
            </c:numRef>
          </c:yVal>
          <c:smooth val="1"/>
        </c:ser>
        <c:ser>
          <c:idx val="2"/>
          <c:order val="2"/>
          <c:tx>
            <c:v>8018-2*</c:v>
          </c:tx>
          <c:xVal>
            <c:numRef>
              <c:f>Sheet1!$A$5:$A$44</c:f>
              <c:numCache>
                <c:formatCode>General</c:formatCode>
                <c:ptCount val="4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  <c:pt idx="15">
                  <c:v>160</c:v>
                </c:pt>
                <c:pt idx="16">
                  <c:v>170</c:v>
                </c:pt>
                <c:pt idx="17">
                  <c:v>180</c:v>
                </c:pt>
                <c:pt idx="18">
                  <c:v>190</c:v>
                </c:pt>
                <c:pt idx="19">
                  <c:v>200</c:v>
                </c:pt>
                <c:pt idx="20">
                  <c:v>210</c:v>
                </c:pt>
                <c:pt idx="21">
                  <c:v>220</c:v>
                </c:pt>
                <c:pt idx="22">
                  <c:v>230</c:v>
                </c:pt>
                <c:pt idx="23">
                  <c:v>240</c:v>
                </c:pt>
                <c:pt idx="24">
                  <c:v>250</c:v>
                </c:pt>
                <c:pt idx="25">
                  <c:v>260</c:v>
                </c:pt>
                <c:pt idx="26">
                  <c:v>270</c:v>
                </c:pt>
                <c:pt idx="27">
                  <c:v>280</c:v>
                </c:pt>
                <c:pt idx="28">
                  <c:v>290</c:v>
                </c:pt>
                <c:pt idx="29">
                  <c:v>300</c:v>
                </c:pt>
                <c:pt idx="30">
                  <c:v>310</c:v>
                </c:pt>
                <c:pt idx="31">
                  <c:v>320</c:v>
                </c:pt>
                <c:pt idx="32">
                  <c:v>330</c:v>
                </c:pt>
                <c:pt idx="33">
                  <c:v>340</c:v>
                </c:pt>
                <c:pt idx="34">
                  <c:v>350</c:v>
                </c:pt>
                <c:pt idx="35">
                  <c:v>360</c:v>
                </c:pt>
                <c:pt idx="36">
                  <c:v>370</c:v>
                </c:pt>
                <c:pt idx="37">
                  <c:v>380</c:v>
                </c:pt>
                <c:pt idx="38">
                  <c:v>390</c:v>
                </c:pt>
                <c:pt idx="39">
                  <c:v>400</c:v>
                </c:pt>
              </c:numCache>
            </c:numRef>
          </c:xVal>
          <c:yVal>
            <c:numRef>
              <c:f>Sheet1!$D$5:$D$44</c:f>
              <c:numCache>
                <c:formatCode>General</c:formatCode>
                <c:ptCount val="40"/>
                <c:pt idx="0">
                  <c:v>0.05</c:v>
                </c:pt>
                <c:pt idx="1">
                  <c:v>7.6999999999999999E-2</c:v>
                </c:pt>
                <c:pt idx="2">
                  <c:v>9.7000000000000003E-2</c:v>
                </c:pt>
                <c:pt idx="3">
                  <c:v>0.11600000000000002</c:v>
                </c:pt>
                <c:pt idx="4">
                  <c:v>0.13300000000000001</c:v>
                </c:pt>
                <c:pt idx="5">
                  <c:v>0.15100000000000025</c:v>
                </c:pt>
                <c:pt idx="6">
                  <c:v>0.16600000000000001</c:v>
                </c:pt>
                <c:pt idx="7">
                  <c:v>0.18100000000000024</c:v>
                </c:pt>
                <c:pt idx="8">
                  <c:v>0.19400000000000001</c:v>
                </c:pt>
                <c:pt idx="9">
                  <c:v>0.20800000000000021</c:v>
                </c:pt>
                <c:pt idx="10">
                  <c:v>0.221</c:v>
                </c:pt>
                <c:pt idx="11">
                  <c:v>0.24000000000000021</c:v>
                </c:pt>
                <c:pt idx="12">
                  <c:v>0.26600000000000001</c:v>
                </c:pt>
                <c:pt idx="13">
                  <c:v>0.29700000000000032</c:v>
                </c:pt>
                <c:pt idx="14">
                  <c:v>0.33000000000000063</c:v>
                </c:pt>
                <c:pt idx="15">
                  <c:v>0.36400000000000032</c:v>
                </c:pt>
                <c:pt idx="16">
                  <c:v>0.39700000000000063</c:v>
                </c:pt>
                <c:pt idx="17">
                  <c:v>0.43000000000000038</c:v>
                </c:pt>
                <c:pt idx="18">
                  <c:v>0.46300000000000002</c:v>
                </c:pt>
                <c:pt idx="19">
                  <c:v>0.49500000000000038</c:v>
                </c:pt>
                <c:pt idx="20">
                  <c:v>0.52600000000000002</c:v>
                </c:pt>
                <c:pt idx="21">
                  <c:v>0.55600000000000005</c:v>
                </c:pt>
                <c:pt idx="22">
                  <c:v>0.58699999999999997</c:v>
                </c:pt>
                <c:pt idx="23">
                  <c:v>0.61700000000000099</c:v>
                </c:pt>
                <c:pt idx="24">
                  <c:v>0.64600000000000113</c:v>
                </c:pt>
                <c:pt idx="25">
                  <c:v>0.67400000000000126</c:v>
                </c:pt>
                <c:pt idx="26">
                  <c:v>0.71000000000000063</c:v>
                </c:pt>
                <c:pt idx="27">
                  <c:v>0.77100000000000113</c:v>
                </c:pt>
                <c:pt idx="28">
                  <c:v>0.82500000000000062</c:v>
                </c:pt>
                <c:pt idx="29">
                  <c:v>0.84900000000000064</c:v>
                </c:pt>
                <c:pt idx="30">
                  <c:v>0.87000000000000099</c:v>
                </c:pt>
                <c:pt idx="31">
                  <c:v>0.89</c:v>
                </c:pt>
                <c:pt idx="32">
                  <c:v>0.91200000000000003</c:v>
                </c:pt>
                <c:pt idx="33">
                  <c:v>5.0010000000000003</c:v>
                </c:pt>
                <c:pt idx="34">
                  <c:v>5.0010000000000003</c:v>
                </c:pt>
                <c:pt idx="35">
                  <c:v>5.0010000000000003</c:v>
                </c:pt>
                <c:pt idx="36">
                  <c:v>5.0010000000000003</c:v>
                </c:pt>
                <c:pt idx="37">
                  <c:v>5.0010000000000003</c:v>
                </c:pt>
                <c:pt idx="38">
                  <c:v>5.0010000000000003</c:v>
                </c:pt>
                <c:pt idx="39">
                  <c:v>5.0010000000000003</c:v>
                </c:pt>
              </c:numCache>
            </c:numRef>
          </c:yVal>
          <c:smooth val="1"/>
        </c:ser>
        <c:ser>
          <c:idx val="3"/>
          <c:order val="3"/>
          <c:tx>
            <c:v>8018-3</c:v>
          </c:tx>
          <c:xVal>
            <c:numRef>
              <c:f>Sheet1!$A$5:$A$44</c:f>
              <c:numCache>
                <c:formatCode>General</c:formatCode>
                <c:ptCount val="4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  <c:pt idx="15">
                  <c:v>160</c:v>
                </c:pt>
                <c:pt idx="16">
                  <c:v>170</c:v>
                </c:pt>
                <c:pt idx="17">
                  <c:v>180</c:v>
                </c:pt>
                <c:pt idx="18">
                  <c:v>190</c:v>
                </c:pt>
                <c:pt idx="19">
                  <c:v>200</c:v>
                </c:pt>
                <c:pt idx="20">
                  <c:v>210</c:v>
                </c:pt>
                <c:pt idx="21">
                  <c:v>220</c:v>
                </c:pt>
                <c:pt idx="22">
                  <c:v>230</c:v>
                </c:pt>
                <c:pt idx="23">
                  <c:v>240</c:v>
                </c:pt>
                <c:pt idx="24">
                  <c:v>250</c:v>
                </c:pt>
                <c:pt idx="25">
                  <c:v>260</c:v>
                </c:pt>
                <c:pt idx="26">
                  <c:v>270</c:v>
                </c:pt>
                <c:pt idx="27">
                  <c:v>280</c:v>
                </c:pt>
                <c:pt idx="28">
                  <c:v>290</c:v>
                </c:pt>
                <c:pt idx="29">
                  <c:v>300</c:v>
                </c:pt>
                <c:pt idx="30">
                  <c:v>310</c:v>
                </c:pt>
                <c:pt idx="31">
                  <c:v>320</c:v>
                </c:pt>
                <c:pt idx="32">
                  <c:v>330</c:v>
                </c:pt>
                <c:pt idx="33">
                  <c:v>340</c:v>
                </c:pt>
                <c:pt idx="34">
                  <c:v>350</c:v>
                </c:pt>
                <c:pt idx="35">
                  <c:v>360</c:v>
                </c:pt>
                <c:pt idx="36">
                  <c:v>370</c:v>
                </c:pt>
                <c:pt idx="37">
                  <c:v>380</c:v>
                </c:pt>
                <c:pt idx="38">
                  <c:v>390</c:v>
                </c:pt>
                <c:pt idx="39">
                  <c:v>400</c:v>
                </c:pt>
              </c:numCache>
            </c:numRef>
          </c:xVal>
          <c:yVal>
            <c:numRef>
              <c:f>Sheet1!$E$5:$E$44</c:f>
              <c:numCache>
                <c:formatCode>General</c:formatCode>
                <c:ptCount val="40"/>
                <c:pt idx="0">
                  <c:v>0.20800000000000021</c:v>
                </c:pt>
                <c:pt idx="1">
                  <c:v>0.29100000000000031</c:v>
                </c:pt>
                <c:pt idx="2">
                  <c:v>0.32500000000000057</c:v>
                </c:pt>
                <c:pt idx="3">
                  <c:v>0.35500000000000032</c:v>
                </c:pt>
                <c:pt idx="4">
                  <c:v>0.38000000000000056</c:v>
                </c:pt>
                <c:pt idx="5">
                  <c:v>0.4</c:v>
                </c:pt>
                <c:pt idx="6">
                  <c:v>0.41800000000000032</c:v>
                </c:pt>
                <c:pt idx="7">
                  <c:v>0.4350000000000005</c:v>
                </c:pt>
                <c:pt idx="8">
                  <c:v>0.44900000000000001</c:v>
                </c:pt>
                <c:pt idx="9">
                  <c:v>0.46300000000000002</c:v>
                </c:pt>
                <c:pt idx="10">
                  <c:v>0.47800000000000031</c:v>
                </c:pt>
                <c:pt idx="11">
                  <c:v>0.49500000000000038</c:v>
                </c:pt>
                <c:pt idx="12">
                  <c:v>0.51600000000000001</c:v>
                </c:pt>
                <c:pt idx="13">
                  <c:v>0.53900000000000003</c:v>
                </c:pt>
                <c:pt idx="14">
                  <c:v>0.56299999999999994</c:v>
                </c:pt>
                <c:pt idx="15">
                  <c:v>0.58799999999999997</c:v>
                </c:pt>
                <c:pt idx="16">
                  <c:v>0.61500000000000099</c:v>
                </c:pt>
                <c:pt idx="17">
                  <c:v>0.64400000000000113</c:v>
                </c:pt>
                <c:pt idx="18">
                  <c:v>0.68300000000000005</c:v>
                </c:pt>
                <c:pt idx="19">
                  <c:v>0.73000000000000065</c:v>
                </c:pt>
                <c:pt idx="20">
                  <c:v>0.78100000000000003</c:v>
                </c:pt>
                <c:pt idx="21">
                  <c:v>0.83600000000000063</c:v>
                </c:pt>
                <c:pt idx="22">
                  <c:v>0.89400000000000002</c:v>
                </c:pt>
                <c:pt idx="23">
                  <c:v>0.95500000000000063</c:v>
                </c:pt>
                <c:pt idx="24">
                  <c:v>1.026</c:v>
                </c:pt>
                <c:pt idx="25">
                  <c:v>1.0920000000000001</c:v>
                </c:pt>
                <c:pt idx="26">
                  <c:v>1.163</c:v>
                </c:pt>
                <c:pt idx="27">
                  <c:v>1.2369999999999977</c:v>
                </c:pt>
                <c:pt idx="28">
                  <c:v>1.3160000000000001</c:v>
                </c:pt>
                <c:pt idx="29">
                  <c:v>1.3979999999999977</c:v>
                </c:pt>
                <c:pt idx="30">
                  <c:v>5.0010000000000003</c:v>
                </c:pt>
                <c:pt idx="31">
                  <c:v>5.0010000000000003</c:v>
                </c:pt>
                <c:pt idx="32">
                  <c:v>5.0010000000000003</c:v>
                </c:pt>
                <c:pt idx="33">
                  <c:v>5.0010000000000003</c:v>
                </c:pt>
                <c:pt idx="34">
                  <c:v>5.0010000000000003</c:v>
                </c:pt>
                <c:pt idx="35">
                  <c:v>5.0010000000000003</c:v>
                </c:pt>
                <c:pt idx="36">
                  <c:v>5.0010000000000003</c:v>
                </c:pt>
                <c:pt idx="37">
                  <c:v>5.0010000000000003</c:v>
                </c:pt>
                <c:pt idx="38">
                  <c:v>5.0010000000000003</c:v>
                </c:pt>
                <c:pt idx="39">
                  <c:v>5.0010000000000003</c:v>
                </c:pt>
              </c:numCache>
            </c:numRef>
          </c:yVal>
          <c:smooth val="1"/>
        </c:ser>
        <c:ser>
          <c:idx val="4"/>
          <c:order val="4"/>
          <c:tx>
            <c:v>8004-7</c:v>
          </c:tx>
          <c:xVal>
            <c:numRef>
              <c:f>Sheet1!$A$5:$A$44</c:f>
              <c:numCache>
                <c:formatCode>General</c:formatCode>
                <c:ptCount val="4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  <c:pt idx="15">
                  <c:v>160</c:v>
                </c:pt>
                <c:pt idx="16">
                  <c:v>170</c:v>
                </c:pt>
                <c:pt idx="17">
                  <c:v>180</c:v>
                </c:pt>
                <c:pt idx="18">
                  <c:v>190</c:v>
                </c:pt>
                <c:pt idx="19">
                  <c:v>200</c:v>
                </c:pt>
                <c:pt idx="20">
                  <c:v>210</c:v>
                </c:pt>
                <c:pt idx="21">
                  <c:v>220</c:v>
                </c:pt>
                <c:pt idx="22">
                  <c:v>230</c:v>
                </c:pt>
                <c:pt idx="23">
                  <c:v>240</c:v>
                </c:pt>
                <c:pt idx="24">
                  <c:v>250</c:v>
                </c:pt>
                <c:pt idx="25">
                  <c:v>260</c:v>
                </c:pt>
                <c:pt idx="26">
                  <c:v>270</c:v>
                </c:pt>
                <c:pt idx="27">
                  <c:v>280</c:v>
                </c:pt>
                <c:pt idx="28">
                  <c:v>290</c:v>
                </c:pt>
                <c:pt idx="29">
                  <c:v>300</c:v>
                </c:pt>
                <c:pt idx="30">
                  <c:v>310</c:v>
                </c:pt>
                <c:pt idx="31">
                  <c:v>320</c:v>
                </c:pt>
                <c:pt idx="32">
                  <c:v>330</c:v>
                </c:pt>
                <c:pt idx="33">
                  <c:v>340</c:v>
                </c:pt>
                <c:pt idx="34">
                  <c:v>350</c:v>
                </c:pt>
                <c:pt idx="35">
                  <c:v>360</c:v>
                </c:pt>
                <c:pt idx="36">
                  <c:v>370</c:v>
                </c:pt>
                <c:pt idx="37">
                  <c:v>380</c:v>
                </c:pt>
                <c:pt idx="38">
                  <c:v>390</c:v>
                </c:pt>
                <c:pt idx="39">
                  <c:v>400</c:v>
                </c:pt>
              </c:numCache>
            </c:numRef>
          </c:xVal>
          <c:yVal>
            <c:numRef>
              <c:f>Sheet1!$F$5:$F$44</c:f>
              <c:numCache>
                <c:formatCode>General</c:formatCode>
                <c:ptCount val="40"/>
                <c:pt idx="0">
                  <c:v>0.21900000000000028</c:v>
                </c:pt>
                <c:pt idx="1">
                  <c:v>0.31800000000000056</c:v>
                </c:pt>
                <c:pt idx="2">
                  <c:v>0.3720000000000005</c:v>
                </c:pt>
                <c:pt idx="3">
                  <c:v>0.42100000000000032</c:v>
                </c:pt>
                <c:pt idx="4">
                  <c:v>0.47100000000000031</c:v>
                </c:pt>
                <c:pt idx="5">
                  <c:v>0.51</c:v>
                </c:pt>
                <c:pt idx="6">
                  <c:v>0.53500000000000003</c:v>
                </c:pt>
                <c:pt idx="7">
                  <c:v>0.55300000000000005</c:v>
                </c:pt>
                <c:pt idx="8">
                  <c:v>0.57099999999999995</c:v>
                </c:pt>
                <c:pt idx="9">
                  <c:v>0.58899999999999997</c:v>
                </c:pt>
                <c:pt idx="10">
                  <c:v>0.60800000000000065</c:v>
                </c:pt>
                <c:pt idx="11">
                  <c:v>0.62700000000000111</c:v>
                </c:pt>
                <c:pt idx="12">
                  <c:v>0.64600000000000113</c:v>
                </c:pt>
                <c:pt idx="13">
                  <c:v>0.66600000000000126</c:v>
                </c:pt>
                <c:pt idx="14">
                  <c:v>0.68600000000000005</c:v>
                </c:pt>
                <c:pt idx="15">
                  <c:v>0.70700000000000063</c:v>
                </c:pt>
                <c:pt idx="16">
                  <c:v>0.72800000000000065</c:v>
                </c:pt>
                <c:pt idx="17">
                  <c:v>0.748000000000001</c:v>
                </c:pt>
                <c:pt idx="18">
                  <c:v>0.76900000000000113</c:v>
                </c:pt>
                <c:pt idx="19">
                  <c:v>0.79</c:v>
                </c:pt>
                <c:pt idx="20">
                  <c:v>0.81100000000000005</c:v>
                </c:pt>
                <c:pt idx="21">
                  <c:v>0.83100000000000063</c:v>
                </c:pt>
                <c:pt idx="22">
                  <c:v>0.85200000000000065</c:v>
                </c:pt>
                <c:pt idx="23">
                  <c:v>0.874000000000001</c:v>
                </c:pt>
                <c:pt idx="24">
                  <c:v>0.89800000000000002</c:v>
                </c:pt>
                <c:pt idx="25">
                  <c:v>0.92800000000000005</c:v>
                </c:pt>
                <c:pt idx="26">
                  <c:v>0.96800000000000064</c:v>
                </c:pt>
                <c:pt idx="27">
                  <c:v>1.0329999999999977</c:v>
                </c:pt>
                <c:pt idx="28">
                  <c:v>1.1279999999999977</c:v>
                </c:pt>
                <c:pt idx="29">
                  <c:v>1.2709999999999977</c:v>
                </c:pt>
                <c:pt idx="30">
                  <c:v>1.4869999999999977</c:v>
                </c:pt>
                <c:pt idx="31">
                  <c:v>1.794</c:v>
                </c:pt>
                <c:pt idx="32">
                  <c:v>2.23</c:v>
                </c:pt>
                <c:pt idx="33">
                  <c:v>2.8339999999999987</c:v>
                </c:pt>
                <c:pt idx="34">
                  <c:v>3.9709999999999988</c:v>
                </c:pt>
                <c:pt idx="35">
                  <c:v>5.0010000000000003</c:v>
                </c:pt>
                <c:pt idx="36">
                  <c:v>5.0010000000000003</c:v>
                </c:pt>
                <c:pt idx="37">
                  <c:v>5.0010000000000003</c:v>
                </c:pt>
                <c:pt idx="38">
                  <c:v>5.0010000000000003</c:v>
                </c:pt>
                <c:pt idx="39">
                  <c:v>5.0010000000000003</c:v>
                </c:pt>
              </c:numCache>
            </c:numRef>
          </c:yVal>
          <c:smooth val="1"/>
        </c:ser>
        <c:ser>
          <c:idx val="5"/>
          <c:order val="5"/>
          <c:tx>
            <c:v>8004-8</c:v>
          </c:tx>
          <c:xVal>
            <c:numRef>
              <c:f>Sheet1!$A$5:$A$44</c:f>
              <c:numCache>
                <c:formatCode>General</c:formatCode>
                <c:ptCount val="4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  <c:pt idx="12">
                  <c:v>130</c:v>
                </c:pt>
                <c:pt idx="13">
                  <c:v>140</c:v>
                </c:pt>
                <c:pt idx="14">
                  <c:v>150</c:v>
                </c:pt>
                <c:pt idx="15">
                  <c:v>160</c:v>
                </c:pt>
                <c:pt idx="16">
                  <c:v>170</c:v>
                </c:pt>
                <c:pt idx="17">
                  <c:v>180</c:v>
                </c:pt>
                <c:pt idx="18">
                  <c:v>190</c:v>
                </c:pt>
                <c:pt idx="19">
                  <c:v>200</c:v>
                </c:pt>
                <c:pt idx="20">
                  <c:v>210</c:v>
                </c:pt>
                <c:pt idx="21">
                  <c:v>220</c:v>
                </c:pt>
                <c:pt idx="22">
                  <c:v>230</c:v>
                </c:pt>
                <c:pt idx="23">
                  <c:v>240</c:v>
                </c:pt>
                <c:pt idx="24">
                  <c:v>250</c:v>
                </c:pt>
                <c:pt idx="25">
                  <c:v>260</c:v>
                </c:pt>
                <c:pt idx="26">
                  <c:v>270</c:v>
                </c:pt>
                <c:pt idx="27">
                  <c:v>280</c:v>
                </c:pt>
                <c:pt idx="28">
                  <c:v>290</c:v>
                </c:pt>
                <c:pt idx="29">
                  <c:v>300</c:v>
                </c:pt>
                <c:pt idx="30">
                  <c:v>310</c:v>
                </c:pt>
                <c:pt idx="31">
                  <c:v>320</c:v>
                </c:pt>
                <c:pt idx="32">
                  <c:v>330</c:v>
                </c:pt>
                <c:pt idx="33">
                  <c:v>340</c:v>
                </c:pt>
                <c:pt idx="34">
                  <c:v>350</c:v>
                </c:pt>
                <c:pt idx="35">
                  <c:v>360</c:v>
                </c:pt>
                <c:pt idx="36">
                  <c:v>370</c:v>
                </c:pt>
                <c:pt idx="37">
                  <c:v>380</c:v>
                </c:pt>
                <c:pt idx="38">
                  <c:v>390</c:v>
                </c:pt>
                <c:pt idx="39">
                  <c:v>400</c:v>
                </c:pt>
              </c:numCache>
            </c:numRef>
          </c:xVal>
          <c:yVal>
            <c:numRef>
              <c:f>Sheet1!$G$5:$G$44</c:f>
              <c:numCache>
                <c:formatCode>General</c:formatCode>
                <c:ptCount val="40"/>
                <c:pt idx="0">
                  <c:v>8.7000000000000022E-2</c:v>
                </c:pt>
                <c:pt idx="1">
                  <c:v>0.13200000000000001</c:v>
                </c:pt>
                <c:pt idx="2">
                  <c:v>0.18700000000000028</c:v>
                </c:pt>
                <c:pt idx="3">
                  <c:v>0.28000000000000008</c:v>
                </c:pt>
                <c:pt idx="4">
                  <c:v>0.41900000000000032</c:v>
                </c:pt>
                <c:pt idx="5">
                  <c:v>0.52100000000000002</c:v>
                </c:pt>
                <c:pt idx="6">
                  <c:v>0.55100000000000005</c:v>
                </c:pt>
                <c:pt idx="7">
                  <c:v>0.57199999999999995</c:v>
                </c:pt>
                <c:pt idx="8">
                  <c:v>0.59399999999999997</c:v>
                </c:pt>
                <c:pt idx="9">
                  <c:v>0.61800000000000099</c:v>
                </c:pt>
                <c:pt idx="10">
                  <c:v>0.64400000000000113</c:v>
                </c:pt>
                <c:pt idx="11">
                  <c:v>0.67000000000000126</c:v>
                </c:pt>
                <c:pt idx="12">
                  <c:v>0.69599999999999995</c:v>
                </c:pt>
                <c:pt idx="13">
                  <c:v>0.72100000000000064</c:v>
                </c:pt>
                <c:pt idx="14">
                  <c:v>0.746000000000001</c:v>
                </c:pt>
                <c:pt idx="15">
                  <c:v>0.77000000000000113</c:v>
                </c:pt>
                <c:pt idx="16">
                  <c:v>0.79300000000000004</c:v>
                </c:pt>
                <c:pt idx="17">
                  <c:v>0.81399999999999995</c:v>
                </c:pt>
                <c:pt idx="18">
                  <c:v>0.83500000000000063</c:v>
                </c:pt>
                <c:pt idx="19">
                  <c:v>0.85500000000000065</c:v>
                </c:pt>
                <c:pt idx="20">
                  <c:v>0.874000000000001</c:v>
                </c:pt>
                <c:pt idx="21">
                  <c:v>0.89300000000000002</c:v>
                </c:pt>
                <c:pt idx="22">
                  <c:v>0.91200000000000003</c:v>
                </c:pt>
                <c:pt idx="23">
                  <c:v>0.93100000000000005</c:v>
                </c:pt>
                <c:pt idx="24">
                  <c:v>0.94899999999999995</c:v>
                </c:pt>
                <c:pt idx="25">
                  <c:v>0.96700000000000064</c:v>
                </c:pt>
                <c:pt idx="26">
                  <c:v>0.98599999999999999</c:v>
                </c:pt>
                <c:pt idx="27">
                  <c:v>1</c:v>
                </c:pt>
                <c:pt idx="28">
                  <c:v>1.0189999999999977</c:v>
                </c:pt>
                <c:pt idx="29">
                  <c:v>5.0010000000000003</c:v>
                </c:pt>
                <c:pt idx="30">
                  <c:v>5.0010000000000003</c:v>
                </c:pt>
                <c:pt idx="31">
                  <c:v>5.0010000000000003</c:v>
                </c:pt>
                <c:pt idx="32">
                  <c:v>5.0010000000000003</c:v>
                </c:pt>
                <c:pt idx="33">
                  <c:v>5.0010000000000003</c:v>
                </c:pt>
                <c:pt idx="34">
                  <c:v>5.0010000000000003</c:v>
                </c:pt>
                <c:pt idx="35">
                  <c:v>5.0010000000000003</c:v>
                </c:pt>
                <c:pt idx="36">
                  <c:v>5.0010000000000003</c:v>
                </c:pt>
                <c:pt idx="37">
                  <c:v>5.0010000000000003</c:v>
                </c:pt>
                <c:pt idx="38">
                  <c:v>5.0010000000000003</c:v>
                </c:pt>
                <c:pt idx="39">
                  <c:v>5.0010000000000003</c:v>
                </c:pt>
              </c:numCache>
            </c:numRef>
          </c:yVal>
          <c:smooth val="1"/>
        </c:ser>
        <c:axId val="58078336"/>
        <c:axId val="58080256"/>
      </c:scatterChart>
      <c:valAx>
        <c:axId val="58078336"/>
        <c:scaling>
          <c:orientation val="minMax"/>
          <c:max val="400"/>
        </c:scaling>
        <c:axPos val="b"/>
        <c:title>
          <c:tx>
            <c:rich>
              <a:bodyPr/>
              <a:lstStyle/>
              <a:p>
                <a:pPr>
                  <a:defRPr lang="en-US" sz="1200" baseline="0"/>
                </a:pPr>
                <a:r>
                  <a:rPr lang="en-US" sz="2000" baseline="0" dirty="0"/>
                  <a:t>Reverse voltage ( volts )</a:t>
                </a:r>
              </a:p>
            </c:rich>
          </c:tx>
          <c:layout>
            <c:manualLayout>
              <c:xMode val="edge"/>
              <c:yMode val="edge"/>
              <c:x val="0.27318303962004747"/>
              <c:y val="0.88684415472656097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lang="en-US" sz="1600" b="1" i="0" baseline="0"/>
            </a:pPr>
            <a:endParaRPr lang="ja-JP"/>
          </a:p>
        </c:txPr>
        <c:crossAx val="58080256"/>
        <c:crosses val="autoZero"/>
        <c:crossBetween val="midCat"/>
      </c:valAx>
      <c:valAx>
        <c:axId val="58080256"/>
        <c:scaling>
          <c:orientation val="minMax"/>
          <c:max val="4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lang="en-US" sz="1200" baseline="0"/>
                </a:pPr>
                <a:r>
                  <a:rPr lang="en-US" sz="1200" baseline="0" dirty="0"/>
                  <a:t>  </a:t>
                </a:r>
                <a:r>
                  <a:rPr lang="en-US" sz="2000" baseline="0" dirty="0"/>
                  <a:t>current ( </a:t>
                </a:r>
                <a:r>
                  <a:rPr lang="en-US" sz="2000" baseline="0" dirty="0" smtClean="0"/>
                  <a:t>µ amps </a:t>
                </a:r>
                <a:r>
                  <a:rPr lang="en-US" sz="2000" baseline="0" dirty="0"/>
                  <a:t>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 sz="1600" b="1" i="0" baseline="0"/>
            </a:pPr>
            <a:endParaRPr lang="ja-JP"/>
          </a:p>
        </c:txPr>
        <c:crossAx val="58078336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lang="en-US" sz="1400" b="1" i="0" baseline="0"/>
          </a:pPr>
          <a:endParaRPr lang="ja-JP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669F8-1E6E-4BB5-B607-30A38A1DC714}" type="datetimeFigureOut">
              <a:rPr lang="en-US" smtClean="0"/>
              <a:pPr/>
              <a:t>3/18/2009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3040-C3D6-4536-8B7B-1E1A1DE47E39}" type="slidenum">
              <a:rPr lang="en-US" smtClean="0"/>
              <a:pPr/>
              <a:t>&lt;#&gt;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828800" y="304800"/>
            <a:ext cx="51251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3200" dirty="0" smtClean="0">
                <a:solidFill>
                  <a:srgbClr val="FF0000"/>
                </a:solidFill>
              </a:rPr>
              <a:t>Silicon </a:t>
            </a:r>
            <a:r>
              <a:rPr kumimoji="1" lang="en-US" altLang="ja-JP" sz="3200" dirty="0" err="1" smtClean="0">
                <a:solidFill>
                  <a:srgbClr val="FF0000"/>
                </a:solidFill>
              </a:rPr>
              <a:t>Microstrip</a:t>
            </a:r>
            <a:r>
              <a:rPr kumimoji="1" lang="en-US" altLang="ja-JP" sz="3200" dirty="0" smtClean="0">
                <a:solidFill>
                  <a:srgbClr val="FF0000"/>
                </a:solidFill>
              </a:rPr>
              <a:t> detector</a:t>
            </a:r>
          </a:p>
          <a:p>
            <a:pPr algn="ctr"/>
            <a:r>
              <a:rPr kumimoji="1" lang="en-US" altLang="ja-JP" sz="3200" dirty="0" smtClean="0">
                <a:solidFill>
                  <a:srgbClr val="FF0000"/>
                </a:solidFill>
              </a:rPr>
              <a:t>Single sided and double sided</a:t>
            </a:r>
            <a:endParaRPr kumimoji="1" lang="ja-JP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0" y="2743200"/>
            <a:ext cx="899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 err="1" smtClean="0">
                <a:solidFill>
                  <a:srgbClr val="FF0000"/>
                </a:solidFill>
              </a:rPr>
              <a:t>K.Kameswara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ja-JP" sz="2400" dirty="0" err="1" smtClean="0">
                <a:solidFill>
                  <a:srgbClr val="FF0000"/>
                </a:solidFill>
              </a:rPr>
              <a:t>rao</a:t>
            </a:r>
            <a:r>
              <a:rPr kumimoji="1" lang="en-US" altLang="ja-JP" sz="2400" dirty="0" smtClean="0"/>
              <a:t>, Tariq Aziz , </a:t>
            </a:r>
            <a:r>
              <a:rPr kumimoji="1" lang="en-US" altLang="ja-JP" sz="2400" dirty="0" err="1" smtClean="0"/>
              <a:t>Chendvankar</a:t>
            </a:r>
            <a:r>
              <a:rPr kumimoji="1" lang="en-US" altLang="ja-JP" sz="2400" dirty="0" smtClean="0"/>
              <a:t> , </a:t>
            </a:r>
            <a:r>
              <a:rPr kumimoji="1" lang="en-US" altLang="ja-JP" sz="2400" dirty="0" err="1" smtClean="0"/>
              <a:t>M.R.Patil</a:t>
            </a:r>
            <a:endParaRPr kumimoji="1" lang="en-US" altLang="ja-JP" sz="2400" dirty="0" smtClean="0"/>
          </a:p>
          <a:p>
            <a:pPr algn="ctr"/>
            <a:r>
              <a:rPr kumimoji="1" lang="ja-JP" altLang="en-US" sz="2400" dirty="0" smtClean="0"/>
              <a:t>　</a:t>
            </a:r>
            <a:r>
              <a:rPr kumimoji="1" lang="en-US" altLang="ja-JP" sz="2400" dirty="0" smtClean="0"/>
              <a:t>Tata institute of fundamental research , Mumbai , India</a:t>
            </a:r>
          </a:p>
          <a:p>
            <a:pPr algn="ctr"/>
            <a:endParaRPr kumimoji="1" lang="en-US" altLang="ja-JP" sz="2400" dirty="0" smtClean="0"/>
          </a:p>
          <a:p>
            <a:pPr algn="ctr"/>
            <a:endParaRPr kumimoji="1" lang="en-US" altLang="ja-JP" sz="2400" dirty="0" smtClean="0"/>
          </a:p>
          <a:p>
            <a:pPr algn="ctr"/>
            <a:r>
              <a:rPr kumimoji="1" lang="en-US" altLang="ja-JP" sz="2400" dirty="0" err="1" smtClean="0"/>
              <a:t>Y.P.Prabhakara</a:t>
            </a:r>
            <a:r>
              <a:rPr kumimoji="1" lang="en-US" altLang="ja-JP" sz="2400" dirty="0" smtClean="0"/>
              <a:t> </a:t>
            </a:r>
            <a:r>
              <a:rPr kumimoji="1" lang="ja-JP" altLang="en-US" sz="2400" dirty="0" smtClean="0"/>
              <a:t>　</a:t>
            </a:r>
            <a:r>
              <a:rPr kumimoji="1" lang="en-US" altLang="ja-JP" sz="2400" dirty="0" err="1" smtClean="0"/>
              <a:t>Rao</a:t>
            </a:r>
            <a:r>
              <a:rPr kumimoji="1" lang="ja-JP" altLang="en-US" sz="2400" dirty="0" smtClean="0"/>
              <a:t>　　</a:t>
            </a:r>
            <a:r>
              <a:rPr kumimoji="1" lang="ja-JP" altLang="en-US" sz="2400" dirty="0" err="1" smtClean="0"/>
              <a:t>、</a:t>
            </a:r>
            <a:r>
              <a:rPr kumimoji="1" lang="en-US" altLang="ja-JP" sz="2400" dirty="0" smtClean="0"/>
              <a:t>Y. </a:t>
            </a:r>
            <a:r>
              <a:rPr kumimoji="1" lang="en-US" altLang="ja-JP" sz="2400" dirty="0" err="1" smtClean="0"/>
              <a:t>Rejeena</a:t>
            </a:r>
            <a:r>
              <a:rPr kumimoji="1" lang="en-US" altLang="ja-JP" sz="2400" dirty="0" smtClean="0"/>
              <a:t> </a:t>
            </a:r>
            <a:r>
              <a:rPr kumimoji="1" lang="en-US" altLang="ja-JP" sz="2400" dirty="0" err="1" smtClean="0"/>
              <a:t>Rani</a:t>
            </a:r>
            <a:endParaRPr kumimoji="1" lang="en-US" altLang="ja-JP" sz="2400" dirty="0" smtClean="0"/>
          </a:p>
          <a:p>
            <a:pPr algn="ctr"/>
            <a:r>
              <a:rPr kumimoji="1" lang="en-US" altLang="ja-JP" sz="2400" dirty="0" smtClean="0"/>
              <a:t>Bharat Electronics limited , Bangalore , India</a:t>
            </a:r>
            <a:endParaRPr kumimoji="1" lang="ja-JP" alt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152400" y="457200"/>
          <a:ext cx="8686800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0" y="0"/>
          <a:ext cx="8991600" cy="6781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AutoShape 2"/>
          <p:cNvSpPr>
            <a:spLocks noChangeArrowheads="1"/>
          </p:cNvSpPr>
          <p:nvPr/>
        </p:nvSpPr>
        <p:spPr bwMode="auto">
          <a:xfrm>
            <a:off x="2611438" y="5156200"/>
            <a:ext cx="3462337" cy="323850"/>
          </a:xfrm>
          <a:prstGeom prst="cube">
            <a:avLst>
              <a:gd name="adj" fmla="val 74509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63" name="AutoShape 3"/>
          <p:cNvSpPr>
            <a:spLocks noChangeArrowheads="1"/>
          </p:cNvSpPr>
          <p:nvPr/>
        </p:nvSpPr>
        <p:spPr bwMode="auto">
          <a:xfrm>
            <a:off x="2112963" y="5651500"/>
            <a:ext cx="3462337" cy="323850"/>
          </a:xfrm>
          <a:prstGeom prst="cube">
            <a:avLst>
              <a:gd name="adj" fmla="val 74509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64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99377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Double-sided Silicon </a:t>
            </a:r>
            <a:r>
              <a:rPr lang="en-US" sz="3200" dirty="0" err="1">
                <a:solidFill>
                  <a:srgbClr val="FF0000"/>
                </a:solidFill>
              </a:rPr>
              <a:t>Microstrip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detector</a:t>
            </a:r>
            <a:r>
              <a:rPr lang="ja-JP" altLang="en-US" sz="3200" dirty="0" smtClean="0">
                <a:solidFill>
                  <a:srgbClr val="FF0000"/>
                </a:solidFill>
              </a:rPr>
              <a:t>　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245765" name="AutoShape 5"/>
          <p:cNvSpPr>
            <a:spLocks noChangeArrowheads="1"/>
          </p:cNvSpPr>
          <p:nvPr/>
        </p:nvSpPr>
        <p:spPr bwMode="auto">
          <a:xfrm>
            <a:off x="2417763" y="2316163"/>
            <a:ext cx="1295400" cy="1009650"/>
          </a:xfrm>
          <a:prstGeom prst="cube">
            <a:avLst>
              <a:gd name="adj" fmla="val 88620"/>
            </a:avLst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66" name="AutoShape 6"/>
          <p:cNvSpPr>
            <a:spLocks noChangeArrowheads="1"/>
          </p:cNvSpPr>
          <p:nvPr/>
        </p:nvSpPr>
        <p:spPr bwMode="auto">
          <a:xfrm>
            <a:off x="2455863" y="5416550"/>
            <a:ext cx="3278187" cy="138113"/>
          </a:xfrm>
          <a:prstGeom prst="cube">
            <a:avLst>
              <a:gd name="adj" fmla="val 41380"/>
            </a:avLst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67" name="AutoShape 7"/>
          <p:cNvSpPr>
            <a:spLocks noChangeArrowheads="1"/>
          </p:cNvSpPr>
          <p:nvPr/>
        </p:nvSpPr>
        <p:spPr bwMode="auto">
          <a:xfrm>
            <a:off x="2951163" y="4916488"/>
            <a:ext cx="3278187" cy="138112"/>
          </a:xfrm>
          <a:prstGeom prst="cube">
            <a:avLst>
              <a:gd name="adj" fmla="val 41380"/>
            </a:avLst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68" name="AutoShape 8"/>
          <p:cNvSpPr>
            <a:spLocks noChangeArrowheads="1"/>
          </p:cNvSpPr>
          <p:nvPr/>
        </p:nvSpPr>
        <p:spPr bwMode="auto">
          <a:xfrm>
            <a:off x="2112963" y="2316163"/>
            <a:ext cx="4114800" cy="35814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69" name="Text Box 9"/>
          <p:cNvSpPr txBox="1">
            <a:spLocks noChangeArrowheads="1"/>
          </p:cNvSpPr>
          <p:nvPr/>
        </p:nvSpPr>
        <p:spPr bwMode="auto">
          <a:xfrm>
            <a:off x="1106488" y="5145088"/>
            <a:ext cx="442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rgbClr val="800000"/>
                </a:solidFill>
                <a:latin typeface="Comic Sans MS" pitchFamily="66" charset="0"/>
              </a:rPr>
              <a:t>n</a:t>
            </a:r>
            <a:r>
              <a:rPr lang="en-US" sz="2400" baseline="30000">
                <a:solidFill>
                  <a:srgbClr val="800000"/>
                </a:solidFill>
                <a:latin typeface="Comic Sans MS" pitchFamily="66" charset="0"/>
              </a:rPr>
              <a:t>+</a:t>
            </a:r>
            <a:endParaRPr lang="en-US" sz="2400">
              <a:solidFill>
                <a:srgbClr val="800000"/>
              </a:solidFill>
              <a:latin typeface="Comic Sans MS" pitchFamily="66" charset="0"/>
            </a:endParaRPr>
          </a:p>
        </p:txBody>
      </p:sp>
      <p:sp>
        <p:nvSpPr>
          <p:cNvPr id="245770" name="Line 10"/>
          <p:cNvSpPr>
            <a:spLocks noChangeShapeType="1"/>
          </p:cNvSpPr>
          <p:nvPr/>
        </p:nvSpPr>
        <p:spPr bwMode="auto">
          <a:xfrm>
            <a:off x="1549400" y="5480050"/>
            <a:ext cx="906463" cy="17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71" name="Text Box 11"/>
          <p:cNvSpPr txBox="1">
            <a:spLocks noChangeArrowheads="1"/>
          </p:cNvSpPr>
          <p:nvPr/>
        </p:nvSpPr>
        <p:spPr bwMode="auto">
          <a:xfrm>
            <a:off x="1236663" y="3429000"/>
            <a:ext cx="446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rgbClr val="009900"/>
                </a:solidFill>
                <a:latin typeface="Comic Sans MS" pitchFamily="66" charset="0"/>
              </a:rPr>
              <a:t>p</a:t>
            </a:r>
            <a:r>
              <a:rPr lang="en-US" sz="2400" baseline="30000">
                <a:solidFill>
                  <a:srgbClr val="009900"/>
                </a:solidFill>
                <a:latin typeface="Comic Sans MS" pitchFamily="66" charset="0"/>
              </a:rPr>
              <a:t>+</a:t>
            </a:r>
            <a:endParaRPr lang="en-US" sz="2400">
              <a:solidFill>
                <a:srgbClr val="009900"/>
              </a:solidFill>
              <a:latin typeface="Comic Sans MS" pitchFamily="66" charset="0"/>
            </a:endParaRPr>
          </a:p>
        </p:txBody>
      </p:sp>
      <p:sp>
        <p:nvSpPr>
          <p:cNvPr id="245772" name="Text Box 12"/>
          <p:cNvSpPr txBox="1">
            <a:spLocks noChangeArrowheads="1"/>
          </p:cNvSpPr>
          <p:nvPr/>
        </p:nvSpPr>
        <p:spPr bwMode="auto">
          <a:xfrm>
            <a:off x="2859088" y="3962400"/>
            <a:ext cx="1023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Comic Sans MS" pitchFamily="66" charset="0"/>
              </a:rPr>
              <a:t>bulk n</a:t>
            </a:r>
          </a:p>
        </p:txBody>
      </p:sp>
      <p:sp>
        <p:nvSpPr>
          <p:cNvPr id="245773" name="Line 13"/>
          <p:cNvSpPr>
            <a:spLocks noChangeShapeType="1"/>
          </p:cNvSpPr>
          <p:nvPr/>
        </p:nvSpPr>
        <p:spPr bwMode="auto">
          <a:xfrm flipV="1">
            <a:off x="1579563" y="3289300"/>
            <a:ext cx="1031875" cy="596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74" name="Text Box 14"/>
          <p:cNvSpPr txBox="1">
            <a:spLocks noChangeArrowheads="1"/>
          </p:cNvSpPr>
          <p:nvPr/>
        </p:nvSpPr>
        <p:spPr bwMode="auto">
          <a:xfrm>
            <a:off x="6792913" y="1695450"/>
            <a:ext cx="490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Comic Sans MS" pitchFamily="66" charset="0"/>
              </a:rPr>
              <a:t>Al</a:t>
            </a:r>
          </a:p>
        </p:txBody>
      </p:sp>
      <p:sp>
        <p:nvSpPr>
          <p:cNvPr id="245775" name="Text Box 15"/>
          <p:cNvSpPr txBox="1">
            <a:spLocks noChangeArrowheads="1"/>
          </p:cNvSpPr>
          <p:nvPr/>
        </p:nvSpPr>
        <p:spPr bwMode="auto">
          <a:xfrm>
            <a:off x="6937375" y="4810125"/>
            <a:ext cx="162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rgbClr val="009900"/>
                </a:solidFill>
                <a:latin typeface="Comic Sans MS" pitchFamily="66" charset="0"/>
              </a:rPr>
              <a:t>p</a:t>
            </a:r>
            <a:r>
              <a:rPr lang="en-US" sz="2400" baseline="30000">
                <a:solidFill>
                  <a:srgbClr val="009900"/>
                </a:solidFill>
                <a:latin typeface="Comic Sans MS" pitchFamily="66" charset="0"/>
              </a:rPr>
              <a:t>+</a:t>
            </a:r>
            <a:r>
              <a:rPr lang="en-US" sz="2400">
                <a:solidFill>
                  <a:srgbClr val="009900"/>
                </a:solidFill>
                <a:latin typeface="Comic Sans MS" pitchFamily="66" charset="0"/>
              </a:rPr>
              <a:t> stopper</a:t>
            </a:r>
          </a:p>
        </p:txBody>
      </p:sp>
      <p:sp>
        <p:nvSpPr>
          <p:cNvPr id="245776" name="Line 16"/>
          <p:cNvSpPr>
            <a:spLocks noChangeShapeType="1"/>
          </p:cNvSpPr>
          <p:nvPr/>
        </p:nvSpPr>
        <p:spPr bwMode="auto">
          <a:xfrm flipH="1">
            <a:off x="5575300" y="5073650"/>
            <a:ext cx="1398588" cy="40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77" name="Line 17"/>
          <p:cNvSpPr>
            <a:spLocks noChangeShapeType="1"/>
          </p:cNvSpPr>
          <p:nvPr/>
        </p:nvSpPr>
        <p:spPr bwMode="auto">
          <a:xfrm>
            <a:off x="3171825" y="5975350"/>
            <a:ext cx="0" cy="455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78" name="Line 18"/>
          <p:cNvSpPr>
            <a:spLocks noChangeShapeType="1"/>
          </p:cNvSpPr>
          <p:nvPr/>
        </p:nvSpPr>
        <p:spPr bwMode="auto">
          <a:xfrm>
            <a:off x="3173413" y="6430963"/>
            <a:ext cx="538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79" name="Line 19"/>
          <p:cNvSpPr>
            <a:spLocks noChangeShapeType="1"/>
          </p:cNvSpPr>
          <p:nvPr/>
        </p:nvSpPr>
        <p:spPr bwMode="auto">
          <a:xfrm>
            <a:off x="3659188" y="6430963"/>
            <a:ext cx="741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80" name="AutoShape 20"/>
          <p:cNvSpPr>
            <a:spLocks noChangeArrowheads="1"/>
          </p:cNvSpPr>
          <p:nvPr/>
        </p:nvSpPr>
        <p:spPr bwMode="auto">
          <a:xfrm rot="5400000">
            <a:off x="4421187" y="6240463"/>
            <a:ext cx="339725" cy="381000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81" name="Line 21"/>
          <p:cNvSpPr>
            <a:spLocks noChangeShapeType="1"/>
          </p:cNvSpPr>
          <p:nvPr/>
        </p:nvSpPr>
        <p:spPr bwMode="auto">
          <a:xfrm>
            <a:off x="4779963" y="6430963"/>
            <a:ext cx="793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82" name="Line 22"/>
          <p:cNvSpPr>
            <a:spLocks noChangeShapeType="1"/>
          </p:cNvSpPr>
          <p:nvPr/>
        </p:nvSpPr>
        <p:spPr bwMode="auto">
          <a:xfrm>
            <a:off x="3422650" y="1389063"/>
            <a:ext cx="1195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83" name="AutoShape 23"/>
          <p:cNvSpPr>
            <a:spLocks noChangeArrowheads="1"/>
          </p:cNvSpPr>
          <p:nvPr/>
        </p:nvSpPr>
        <p:spPr bwMode="auto">
          <a:xfrm rot="5400000">
            <a:off x="4638675" y="1198563"/>
            <a:ext cx="339725" cy="381000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84" name="Line 24"/>
          <p:cNvSpPr>
            <a:spLocks noChangeShapeType="1"/>
          </p:cNvSpPr>
          <p:nvPr/>
        </p:nvSpPr>
        <p:spPr bwMode="auto">
          <a:xfrm>
            <a:off x="4997450" y="1389063"/>
            <a:ext cx="793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85" name="AutoShape 25"/>
          <p:cNvSpPr>
            <a:spLocks noChangeArrowheads="1"/>
          </p:cNvSpPr>
          <p:nvPr/>
        </p:nvSpPr>
        <p:spPr bwMode="auto">
          <a:xfrm>
            <a:off x="2420938" y="2233613"/>
            <a:ext cx="1279525" cy="1009650"/>
          </a:xfrm>
          <a:prstGeom prst="cube">
            <a:avLst>
              <a:gd name="adj" fmla="val 88620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86" name="AutoShape 26"/>
          <p:cNvSpPr>
            <a:spLocks noChangeArrowheads="1"/>
          </p:cNvSpPr>
          <p:nvPr/>
        </p:nvSpPr>
        <p:spPr bwMode="auto">
          <a:xfrm>
            <a:off x="2419350" y="2143125"/>
            <a:ext cx="1295400" cy="1009650"/>
          </a:xfrm>
          <a:prstGeom prst="cube">
            <a:avLst>
              <a:gd name="adj" fmla="val 8862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87" name="AutoShape 27"/>
          <p:cNvSpPr>
            <a:spLocks noChangeArrowheads="1"/>
          </p:cNvSpPr>
          <p:nvPr/>
        </p:nvSpPr>
        <p:spPr bwMode="auto">
          <a:xfrm>
            <a:off x="3157538" y="2325688"/>
            <a:ext cx="1295400" cy="1009650"/>
          </a:xfrm>
          <a:prstGeom prst="cube">
            <a:avLst>
              <a:gd name="adj" fmla="val 88620"/>
            </a:avLst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88" name="AutoShape 28"/>
          <p:cNvSpPr>
            <a:spLocks noChangeArrowheads="1"/>
          </p:cNvSpPr>
          <p:nvPr/>
        </p:nvSpPr>
        <p:spPr bwMode="auto">
          <a:xfrm>
            <a:off x="3151188" y="2243138"/>
            <a:ext cx="1279525" cy="1009650"/>
          </a:xfrm>
          <a:prstGeom prst="cube">
            <a:avLst>
              <a:gd name="adj" fmla="val 88620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89" name="AutoShape 29"/>
          <p:cNvSpPr>
            <a:spLocks noChangeArrowheads="1"/>
          </p:cNvSpPr>
          <p:nvPr/>
        </p:nvSpPr>
        <p:spPr bwMode="auto">
          <a:xfrm>
            <a:off x="3152775" y="2152650"/>
            <a:ext cx="1295400" cy="1009650"/>
          </a:xfrm>
          <a:prstGeom prst="cube">
            <a:avLst>
              <a:gd name="adj" fmla="val 8862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90" name="AutoShape 30"/>
          <p:cNvSpPr>
            <a:spLocks noChangeArrowheads="1"/>
          </p:cNvSpPr>
          <p:nvPr/>
        </p:nvSpPr>
        <p:spPr bwMode="auto">
          <a:xfrm>
            <a:off x="3919538" y="2325688"/>
            <a:ext cx="1295400" cy="1009650"/>
          </a:xfrm>
          <a:prstGeom prst="cube">
            <a:avLst>
              <a:gd name="adj" fmla="val 88620"/>
            </a:avLst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91" name="AutoShape 31"/>
          <p:cNvSpPr>
            <a:spLocks noChangeArrowheads="1"/>
          </p:cNvSpPr>
          <p:nvPr/>
        </p:nvSpPr>
        <p:spPr bwMode="auto">
          <a:xfrm>
            <a:off x="3922713" y="2243138"/>
            <a:ext cx="1279525" cy="1009650"/>
          </a:xfrm>
          <a:prstGeom prst="cube">
            <a:avLst>
              <a:gd name="adj" fmla="val 88620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92" name="AutoShape 32"/>
          <p:cNvSpPr>
            <a:spLocks noChangeArrowheads="1"/>
          </p:cNvSpPr>
          <p:nvPr/>
        </p:nvSpPr>
        <p:spPr bwMode="auto">
          <a:xfrm>
            <a:off x="3921125" y="2152650"/>
            <a:ext cx="1295400" cy="1009650"/>
          </a:xfrm>
          <a:prstGeom prst="cube">
            <a:avLst>
              <a:gd name="adj" fmla="val 8862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93" name="AutoShape 33"/>
          <p:cNvSpPr>
            <a:spLocks noChangeArrowheads="1"/>
          </p:cNvSpPr>
          <p:nvPr/>
        </p:nvSpPr>
        <p:spPr bwMode="auto">
          <a:xfrm>
            <a:off x="4681538" y="2325688"/>
            <a:ext cx="1295400" cy="1009650"/>
          </a:xfrm>
          <a:prstGeom prst="cube">
            <a:avLst>
              <a:gd name="adj" fmla="val 88620"/>
            </a:avLst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94" name="AutoShape 34"/>
          <p:cNvSpPr>
            <a:spLocks noChangeArrowheads="1"/>
          </p:cNvSpPr>
          <p:nvPr/>
        </p:nvSpPr>
        <p:spPr bwMode="auto">
          <a:xfrm>
            <a:off x="4684713" y="2243138"/>
            <a:ext cx="1279525" cy="1009650"/>
          </a:xfrm>
          <a:prstGeom prst="cube">
            <a:avLst>
              <a:gd name="adj" fmla="val 88620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95" name="AutoShape 35"/>
          <p:cNvSpPr>
            <a:spLocks noChangeArrowheads="1"/>
          </p:cNvSpPr>
          <p:nvPr/>
        </p:nvSpPr>
        <p:spPr bwMode="auto">
          <a:xfrm>
            <a:off x="4683125" y="2152650"/>
            <a:ext cx="1295400" cy="1009650"/>
          </a:xfrm>
          <a:prstGeom prst="cube">
            <a:avLst>
              <a:gd name="adj" fmla="val 8862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96" name="Line 36"/>
          <p:cNvSpPr>
            <a:spLocks noChangeShapeType="1"/>
          </p:cNvSpPr>
          <p:nvPr/>
        </p:nvSpPr>
        <p:spPr bwMode="auto">
          <a:xfrm flipV="1">
            <a:off x="3409950" y="1381125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97" name="Line 37"/>
          <p:cNvSpPr>
            <a:spLocks noChangeShapeType="1"/>
          </p:cNvSpPr>
          <p:nvPr/>
        </p:nvSpPr>
        <p:spPr bwMode="auto">
          <a:xfrm flipH="1">
            <a:off x="5667375" y="1962150"/>
            <a:ext cx="1171575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98" name="Line 38"/>
          <p:cNvSpPr>
            <a:spLocks noChangeShapeType="1"/>
          </p:cNvSpPr>
          <p:nvPr/>
        </p:nvSpPr>
        <p:spPr bwMode="auto">
          <a:xfrm flipH="1">
            <a:off x="5705475" y="2505075"/>
            <a:ext cx="1343025" cy="57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799" name="Text Box 39"/>
          <p:cNvSpPr txBox="1">
            <a:spLocks noChangeArrowheads="1"/>
          </p:cNvSpPr>
          <p:nvPr/>
        </p:nvSpPr>
        <p:spPr bwMode="auto">
          <a:xfrm>
            <a:off x="7070725" y="2293938"/>
            <a:ext cx="661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 b="1">
                <a:solidFill>
                  <a:srgbClr val="0000FF"/>
                </a:solidFill>
              </a:rPr>
              <a:t>SIO</a:t>
            </a:r>
            <a:r>
              <a:rPr lang="en-US" sz="1800" b="1" baseline="-25000">
                <a:solidFill>
                  <a:srgbClr val="0000FF"/>
                </a:solidFill>
              </a:rPr>
              <a:t>2</a:t>
            </a:r>
            <a:endParaRPr lang="en-US" sz="1800" b="1">
              <a:solidFill>
                <a:srgbClr val="0000FF"/>
              </a:solidFill>
            </a:endParaRPr>
          </a:p>
        </p:txBody>
      </p:sp>
      <p:sp>
        <p:nvSpPr>
          <p:cNvPr id="245800" name="AutoShape 40"/>
          <p:cNvSpPr>
            <a:spLocks noChangeArrowheads="1"/>
          </p:cNvSpPr>
          <p:nvPr/>
        </p:nvSpPr>
        <p:spPr bwMode="auto">
          <a:xfrm>
            <a:off x="2108200" y="5583238"/>
            <a:ext cx="3462338" cy="323850"/>
          </a:xfrm>
          <a:prstGeom prst="cube">
            <a:avLst>
              <a:gd name="adj" fmla="val 74509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01" name="AutoShape 41"/>
          <p:cNvSpPr>
            <a:spLocks noChangeArrowheads="1"/>
          </p:cNvSpPr>
          <p:nvPr/>
        </p:nvSpPr>
        <p:spPr bwMode="auto">
          <a:xfrm>
            <a:off x="2108200" y="5526088"/>
            <a:ext cx="3462338" cy="323850"/>
          </a:xfrm>
          <a:prstGeom prst="cube">
            <a:avLst>
              <a:gd name="adj" fmla="val 74509"/>
            </a:avLst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02" name="AutoShape 42"/>
          <p:cNvSpPr>
            <a:spLocks noChangeArrowheads="1"/>
          </p:cNvSpPr>
          <p:nvPr/>
        </p:nvSpPr>
        <p:spPr bwMode="auto">
          <a:xfrm>
            <a:off x="2608263" y="5083175"/>
            <a:ext cx="3462337" cy="323850"/>
          </a:xfrm>
          <a:prstGeom prst="cube">
            <a:avLst>
              <a:gd name="adj" fmla="val 74509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03" name="AutoShape 43"/>
          <p:cNvSpPr>
            <a:spLocks noChangeArrowheads="1"/>
          </p:cNvSpPr>
          <p:nvPr/>
        </p:nvSpPr>
        <p:spPr bwMode="auto">
          <a:xfrm>
            <a:off x="2593975" y="5054600"/>
            <a:ext cx="3462338" cy="323850"/>
          </a:xfrm>
          <a:prstGeom prst="cube">
            <a:avLst>
              <a:gd name="adj" fmla="val 74509"/>
            </a:avLst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04" name="Line 44"/>
          <p:cNvSpPr>
            <a:spLocks noChangeShapeType="1"/>
          </p:cNvSpPr>
          <p:nvPr/>
        </p:nvSpPr>
        <p:spPr bwMode="auto">
          <a:xfrm flipV="1">
            <a:off x="1306513" y="5878513"/>
            <a:ext cx="9429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805" name="Text Box 45"/>
          <p:cNvSpPr txBox="1">
            <a:spLocks noChangeArrowheads="1"/>
          </p:cNvSpPr>
          <p:nvPr/>
        </p:nvSpPr>
        <p:spPr bwMode="auto">
          <a:xfrm>
            <a:off x="706438" y="5972175"/>
            <a:ext cx="661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 b="1">
                <a:solidFill>
                  <a:srgbClr val="0000FF"/>
                </a:solidFill>
              </a:rPr>
              <a:t>SIO</a:t>
            </a:r>
            <a:r>
              <a:rPr lang="en-US" sz="1800" b="1" baseline="-25000">
                <a:solidFill>
                  <a:srgbClr val="0000FF"/>
                </a:solidFill>
              </a:rPr>
              <a:t>2</a:t>
            </a:r>
            <a:endParaRPr lang="en-US" sz="1800" b="1">
              <a:solidFill>
                <a:srgbClr val="0000FF"/>
              </a:solidFill>
            </a:endParaRPr>
          </a:p>
        </p:txBody>
      </p:sp>
      <p:sp>
        <p:nvSpPr>
          <p:cNvPr id="245806" name="Line 46"/>
          <p:cNvSpPr>
            <a:spLocks noChangeShapeType="1"/>
          </p:cNvSpPr>
          <p:nvPr/>
        </p:nvSpPr>
        <p:spPr bwMode="auto">
          <a:xfrm flipV="1">
            <a:off x="2308225" y="5980113"/>
            <a:ext cx="376238" cy="40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807" name="Text Box 47"/>
          <p:cNvSpPr txBox="1">
            <a:spLocks noChangeArrowheads="1"/>
          </p:cNvSpPr>
          <p:nvPr/>
        </p:nvSpPr>
        <p:spPr bwMode="auto">
          <a:xfrm>
            <a:off x="1839913" y="6181725"/>
            <a:ext cx="490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Comic Sans MS" pitchFamily="66" charset="0"/>
              </a:rPr>
              <a:t>Al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6200" y="76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 smtClean="0">
                <a:solidFill>
                  <a:srgbClr val="FF3300"/>
                </a:solidFill>
              </a:rPr>
              <a:t>Advantages</a:t>
            </a:r>
            <a:r>
              <a:rPr lang="en-US" sz="1200" b="1" dirty="0" smtClean="0"/>
              <a:t>  :</a:t>
            </a:r>
            <a:r>
              <a:rPr lang="en-US" sz="1200" dirty="0" smtClean="0"/>
              <a:t> </a:t>
            </a:r>
          </a:p>
          <a:p>
            <a:r>
              <a:rPr lang="en-US" sz="1200" dirty="0" smtClean="0"/>
              <a:t>       </a:t>
            </a:r>
            <a:r>
              <a:rPr lang="en-US" sz="1200" b="1" dirty="0" smtClean="0"/>
              <a:t> </a:t>
            </a:r>
            <a:r>
              <a:rPr lang="en-US" sz="1200" b="1" dirty="0" smtClean="0">
                <a:solidFill>
                  <a:srgbClr val="3333FF"/>
                </a:solidFill>
              </a:rPr>
              <a:t>Two dimensional positional information</a:t>
            </a:r>
            <a:endParaRPr lang="en-US" sz="1200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152400" y="381000"/>
          <a:ext cx="8839200" cy="6324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0" y="152400"/>
          <a:ext cx="9144000" cy="67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strip_corner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22325"/>
            <a:ext cx="8877300" cy="6035675"/>
          </a:xfrm>
          <a:prstGeom prst="rect">
            <a:avLst/>
          </a:prstGeom>
          <a:noFill/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371600" y="0"/>
            <a:ext cx="7308732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2400" b="1" dirty="0" smtClean="0">
                <a:solidFill>
                  <a:srgbClr val="FF3300"/>
                </a:solidFill>
                <a:ea typeface="ＭＳ Ｐゴシック" charset="-128"/>
              </a:rPr>
              <a:t>DSSD with double metal ―P </a:t>
            </a:r>
            <a:r>
              <a:rPr lang="en-US" altLang="ja-JP" sz="2400" b="1" dirty="0">
                <a:solidFill>
                  <a:srgbClr val="FF3300"/>
                </a:solidFill>
                <a:ea typeface="ＭＳ Ｐゴシック" charset="-128"/>
              </a:rPr>
              <a:t>–side design with all masks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189038"/>
            <a:ext cx="8596312" cy="5668962"/>
          </a:xfrm>
          <a:prstGeom prst="rect">
            <a:avLst/>
          </a:prstGeom>
          <a:noFill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668463" y="171450"/>
            <a:ext cx="6450012" cy="5191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2800" b="1">
                <a:solidFill>
                  <a:srgbClr val="FF3300"/>
                </a:solidFill>
                <a:ea typeface="ＭＳ Ｐゴシック" charset="-128"/>
              </a:rPr>
              <a:t>Photo of   P - side  Via’s  and  Metal 2</a:t>
            </a:r>
          </a:p>
        </p:txBody>
      </p:sp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1704975" y="3444875"/>
            <a:ext cx="288925" cy="304800"/>
          </a:xfrm>
          <a:prstGeom prst="ellipse">
            <a:avLst/>
          </a:prstGeom>
          <a:solidFill>
            <a:schemeClr val="bg1">
              <a:alpha val="0"/>
            </a:schemeClr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9224" name="Oval 8"/>
          <p:cNvSpPr>
            <a:spLocks noChangeArrowheads="1"/>
          </p:cNvSpPr>
          <p:nvPr/>
        </p:nvSpPr>
        <p:spPr bwMode="auto">
          <a:xfrm>
            <a:off x="3198813" y="3840163"/>
            <a:ext cx="288925" cy="304800"/>
          </a:xfrm>
          <a:prstGeom prst="ellipse">
            <a:avLst/>
          </a:prstGeom>
          <a:solidFill>
            <a:schemeClr val="bg1">
              <a:alpha val="0"/>
            </a:schemeClr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4691063" y="4267200"/>
            <a:ext cx="288925" cy="304800"/>
          </a:xfrm>
          <a:prstGeom prst="ellipse">
            <a:avLst/>
          </a:prstGeom>
          <a:solidFill>
            <a:schemeClr val="bg1">
              <a:alpha val="0"/>
            </a:schemeClr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6184900" y="4678363"/>
            <a:ext cx="288925" cy="304800"/>
          </a:xfrm>
          <a:prstGeom prst="ellipse">
            <a:avLst/>
          </a:prstGeom>
          <a:solidFill>
            <a:schemeClr val="bg1">
              <a:alpha val="0"/>
            </a:schemeClr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211138" y="3017838"/>
            <a:ext cx="288925" cy="304800"/>
          </a:xfrm>
          <a:prstGeom prst="ellipse">
            <a:avLst/>
          </a:prstGeom>
          <a:solidFill>
            <a:schemeClr val="bg1">
              <a:alpha val="0"/>
            </a:schemeClr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953125" y="5111750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ja-JP" sz="2400" b="1">
                <a:solidFill>
                  <a:srgbClr val="FF0000"/>
                </a:solidFill>
                <a:ea typeface="ＭＳ Ｐゴシック" charset="-128"/>
              </a:rPr>
              <a:t>Via’s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33450"/>
            <a:ext cx="9144000" cy="5924550"/>
          </a:xfrm>
          <a:prstGeom prst="rect">
            <a:avLst/>
          </a:prstGeom>
          <a:noFill/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736850" y="188913"/>
            <a:ext cx="3821113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2400" b="1">
                <a:solidFill>
                  <a:srgbClr val="FF3300"/>
                </a:solidFill>
                <a:ea typeface="ＭＳ Ｐゴシック" charset="-128"/>
              </a:rPr>
              <a:t>Photo of  N side AC pads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0" y="304800"/>
          <a:ext cx="9144000" cy="655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0" y="381000"/>
          <a:ext cx="9067800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828800" y="381000"/>
            <a:ext cx="4791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solidFill>
                  <a:srgbClr val="FF0000"/>
                </a:solidFill>
              </a:rPr>
              <a:t>　</a:t>
            </a:r>
            <a:r>
              <a:rPr kumimoji="1" lang="ja-JP" altLang="en-US" sz="2800" b="1" dirty="0" smtClean="0">
                <a:solidFill>
                  <a:srgbClr val="FF0000"/>
                </a:solidFill>
              </a:rPr>
              <a:t>　Ｄｅｔｅｃｔｏｒ　ｓｐｅｃｉｆｉｃａｔｉｏｎｓ</a:t>
            </a:r>
            <a:endParaRPr kumimoji="1" lang="ja-JP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0" y="1524000"/>
            <a:ext cx="9199954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Ｆｉｒｓｔ　Ｂａｔｃｈ　　：　＜１１１＞　，　Ｒｅｓｉｓｔｉｖｉｔｙ　２ｋ－４ｋｏｈｍ　　Ｓｉｎｇｌｅ　ｓｉｄｅｄ、　</a:t>
            </a:r>
            <a:r>
              <a:rPr kumimoji="1" lang="ja-JP" altLang="en-US" dirty="0" smtClean="0"/>
              <a:t>Ｐｒｏｔｏｔｙｐｅ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Ｓｅｃｏｎｄ　Ｂａｔｃｈ　：　＜１００＞　，　Ｒｅｓｉｓｔｉｖｉｔｙ　１０ｋ－２０ｋｏｈｍ</a:t>
            </a:r>
            <a:endParaRPr kumimoji="1" lang="en-US" altLang="ja-JP" dirty="0" smtClean="0"/>
          </a:p>
          <a:p>
            <a:r>
              <a:rPr kumimoji="1" lang="en-US" altLang="ja-JP" dirty="0" smtClean="0"/>
              <a:t>(</a:t>
            </a:r>
            <a:r>
              <a:rPr kumimoji="1" lang="ja-JP" altLang="en-US" dirty="0" smtClean="0"/>
              <a:t>Ｓｉｎｇｌｅ　ｓｉｄｅｄ　ａｎｄ　ｄｏｕｂｌｅ　ｓｉｄｅｄ　ｄｅｔｅｃｔｏｒｓ　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Ｔｈｉｒｄ　Ｂａｔｃｈ　　　：　＜１１１＞　，　Ｒｅｓｉｓｔｉｖｉｔｙ　９ｋ　－　１２ｋｏｈｍ、Ｓｉｎｇｌｅ　ｓｉｄｅｄ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Ｆｏｕｒｔｈ　Ｂａｔｃｈ　　：　＜１１１＞　，　Ｒｅｓｉｓｔｉｖｉｔｙ　２ｋ　－４ｋｏｈｍ　Ｓｉｎｇｌｅ　ｓｉｄｅｄ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　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333375" y="436563"/>
          <a:ext cx="8810625" cy="6219825"/>
        </p:xfrm>
        <a:graphic>
          <a:graphicData uri="http://schemas.openxmlformats.org/presentationml/2006/ole">
            <p:oleObj spid="_x0000_s4098" name="Chart" r:id="rId3" imgW="7134225" imgH="505777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0" y="228600"/>
          <a:ext cx="9143999" cy="655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52400" y="152400"/>
            <a:ext cx="1808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FF0000"/>
                </a:solidFill>
              </a:rPr>
              <a:t>Third</a:t>
            </a:r>
            <a:r>
              <a:rPr kumimoji="1" lang="ja-JP" altLang="en-US" sz="2400" dirty="0" smtClean="0">
                <a:solidFill>
                  <a:srgbClr val="FF0000"/>
                </a:solidFill>
              </a:rPr>
              <a:t>　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Batch 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silicon detectors\laser test reports\090217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4876800" cy="3657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-76200"/>
            <a:ext cx="8656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Response of silicon detector with 1064nm pulsed </a:t>
            </a:r>
            <a:r>
              <a:rPr lang="en-US" b="1" dirty="0" smtClean="0">
                <a:solidFill>
                  <a:srgbClr val="FF0000"/>
                </a:solidFill>
              </a:rPr>
              <a:t>laser</a:t>
            </a:r>
            <a:r>
              <a:rPr lang="ja-JP" altLang="en-US" b="1" dirty="0" smtClean="0">
                <a:solidFill>
                  <a:srgbClr val="FF0000"/>
                </a:solidFill>
              </a:rPr>
              <a:t>　</a:t>
            </a:r>
            <a:r>
              <a:rPr lang="en-US" altLang="ja-JP" b="1" dirty="0" smtClean="0">
                <a:solidFill>
                  <a:srgbClr val="FF0000"/>
                </a:solidFill>
              </a:rPr>
              <a:t>Tested with single sided detector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4419600" y="3962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31"/>
          <p:cNvGraphicFramePr/>
          <p:nvPr/>
        </p:nvGraphicFramePr>
        <p:xfrm>
          <a:off x="228600" y="1295400"/>
          <a:ext cx="8534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685800" y="609600"/>
            <a:ext cx="8052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FF0000"/>
                </a:solidFill>
              </a:rPr>
              <a:t>I </a:t>
            </a:r>
            <a:r>
              <a:rPr kumimoji="1" lang="ja-JP" altLang="en-US" sz="2000" b="1" dirty="0" smtClean="0">
                <a:solidFill>
                  <a:srgbClr val="FF0000"/>
                </a:solidFill>
              </a:rPr>
              <a:t>－</a:t>
            </a:r>
            <a:r>
              <a:rPr kumimoji="1" lang="en-US" altLang="ja-JP" sz="2000" b="1" dirty="0" smtClean="0">
                <a:solidFill>
                  <a:srgbClr val="FF0000"/>
                </a:solidFill>
              </a:rPr>
              <a:t>V characteristics of SSD  with resistivity of </a:t>
            </a:r>
            <a:r>
              <a:rPr kumimoji="1" lang="en-US" altLang="ja-JP" sz="2000" b="1" dirty="0" smtClean="0">
                <a:solidFill>
                  <a:srgbClr val="FF0000"/>
                </a:solidFill>
              </a:rPr>
              <a:t>2-4kohm</a:t>
            </a:r>
            <a:r>
              <a:rPr kumimoji="1" lang="ja-JP" altLang="en-US" b="1" dirty="0" smtClean="0"/>
              <a:t>　（</a:t>
            </a:r>
            <a:r>
              <a:rPr kumimoji="1" lang="ja-JP" altLang="en-US" b="1" dirty="0" smtClean="0">
                <a:solidFill>
                  <a:srgbClr val="FF0000"/>
                </a:solidFill>
              </a:rPr>
              <a:t>０３－０３－０９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0" y="0"/>
            <a:ext cx="1787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FF0000"/>
                </a:solidFill>
              </a:rPr>
              <a:t>Fourth Batch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48"/>
          <p:cNvGraphicFramePr/>
          <p:nvPr/>
        </p:nvGraphicFramePr>
        <p:xfrm>
          <a:off x="152400" y="762000"/>
          <a:ext cx="87630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52400" y="152400"/>
            <a:ext cx="849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0000"/>
                </a:solidFill>
                <a:latin typeface="Gungsuh" pitchFamily="18" charset="-127"/>
                <a:ea typeface="Gungsuh" pitchFamily="18" charset="-127"/>
              </a:rPr>
              <a:t>Ｃ－Ｖ　ｃｈａｒａｃｔｅｒｉｓｔｉｃｓ　ｏｆ　ｓｓｄ（０３－０３－０９）</a:t>
            </a:r>
            <a:endParaRPr kumimoji="1" lang="ja-JP" altLang="en-US" dirty="0">
              <a:solidFill>
                <a:srgbClr val="FF0000"/>
              </a:solidFill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124200" y="381000"/>
            <a:ext cx="2869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solidFill>
                  <a:srgbClr val="FF0000"/>
                </a:solidFill>
              </a:rPr>
              <a:t>Ｐｒｅｓｅｎｔ　ｓｔａｔｕｓ</a:t>
            </a:r>
            <a:endParaRPr kumimoji="1" lang="ja-JP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52400" y="1676400"/>
            <a:ext cx="85074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Ｒｅｃｅｎｔｌｙ　ｄｅｖｅｌｏｐｅｄ　ｄｅｔｅｃｔｏｒｓ　ｈａｓ　ｔｏ　ｕｎｄｅｒ　ｇｏ　ｄｉｆｆｅｒｅｎｔ　ｔｅｓｔｓ。</a:t>
            </a:r>
            <a:endParaRPr kumimoji="1" lang="en-US" altLang="ja-JP" sz="2000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　</a:t>
            </a:r>
            <a:endParaRPr kumimoji="1" lang="en-US" altLang="ja-JP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57200"/>
            <a:ext cx="8458200" cy="6019800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80000"/>
              </a:lnSpc>
              <a:buFontTx/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 algn="just">
              <a:lnSpc>
                <a:spcPct val="80000"/>
              </a:lnSpc>
              <a:buNone/>
            </a:pPr>
            <a:r>
              <a:rPr lang="en-US" sz="9600" b="1" dirty="0" smtClean="0">
                <a:solidFill>
                  <a:srgbClr val="FF0000"/>
                </a:solidFill>
              </a:rPr>
              <a:t>First </a:t>
            </a:r>
            <a:r>
              <a:rPr lang="en-US" altLang="ja-JP" sz="9600" b="1" dirty="0" smtClean="0">
                <a:solidFill>
                  <a:srgbClr val="FF0000"/>
                </a:solidFill>
              </a:rPr>
              <a:t>Batch</a:t>
            </a:r>
            <a:r>
              <a:rPr lang="en-US" sz="9600" b="1" dirty="0" smtClean="0">
                <a:solidFill>
                  <a:srgbClr val="FF0000"/>
                </a:solidFill>
              </a:rPr>
              <a:t> </a:t>
            </a:r>
            <a:r>
              <a:rPr lang="en-US" sz="9600" b="1" dirty="0" smtClean="0">
                <a:solidFill>
                  <a:srgbClr val="FF0000"/>
                </a:solidFill>
              </a:rPr>
              <a:t>:</a:t>
            </a:r>
          </a:p>
          <a:p>
            <a:pPr algn="just">
              <a:lnSpc>
                <a:spcPct val="80000"/>
              </a:lnSpc>
              <a:buNone/>
            </a:pPr>
            <a:endParaRPr lang="en-US" sz="5600" b="1" dirty="0" smtClean="0">
              <a:solidFill>
                <a:srgbClr val="FF0000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en-US" sz="5600" b="1" dirty="0" smtClean="0">
                <a:solidFill>
                  <a:srgbClr val="FF0000"/>
                </a:solidFill>
              </a:rPr>
              <a:t>Main Features of the Detector  :</a:t>
            </a:r>
          </a:p>
          <a:p>
            <a:pPr algn="just">
              <a:lnSpc>
                <a:spcPct val="80000"/>
              </a:lnSpc>
              <a:buNone/>
            </a:pPr>
            <a:endParaRPr lang="en-US" sz="5600" b="1" dirty="0" smtClean="0">
              <a:solidFill>
                <a:srgbClr val="FF0000"/>
              </a:solidFill>
            </a:endParaRPr>
          </a:p>
          <a:p>
            <a:pPr algn="just">
              <a:lnSpc>
                <a:spcPct val="80000"/>
              </a:lnSpc>
              <a:buNone/>
            </a:pPr>
            <a:r>
              <a:rPr lang="en-US" sz="5600" b="1" dirty="0" smtClean="0">
                <a:solidFill>
                  <a:srgbClr val="FF0000"/>
                </a:solidFill>
              </a:rPr>
              <a:t>               </a:t>
            </a:r>
            <a:r>
              <a:rPr lang="en-US" sz="5600" b="1" dirty="0" smtClean="0">
                <a:solidFill>
                  <a:srgbClr val="3333FF"/>
                </a:solidFill>
              </a:rPr>
              <a:t> 11 sets of different width and pitches in one detector</a:t>
            </a:r>
          </a:p>
          <a:p>
            <a:pPr algn="just">
              <a:lnSpc>
                <a:spcPct val="80000"/>
              </a:lnSpc>
              <a:buNone/>
            </a:pPr>
            <a:endParaRPr lang="en-US" sz="56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sz="5600" b="1" dirty="0" smtClean="0">
                <a:solidFill>
                  <a:srgbClr val="3333FF"/>
                </a:solidFill>
              </a:rPr>
              <a:t>               Minimum Strip width of 12microns and strip pitch of 65microns for about  7.4cms long on a  4”  silicon wafer.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en-US" sz="5600" b="1" dirty="0" smtClean="0">
              <a:solidFill>
                <a:srgbClr val="3333FF"/>
              </a:solidFill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sz="5600" b="1" dirty="0" smtClean="0">
                <a:solidFill>
                  <a:srgbClr val="3333FF"/>
                </a:solidFill>
              </a:rPr>
              <a:t>               AC coupling,  Common Bias via </a:t>
            </a:r>
            <a:r>
              <a:rPr lang="en-US" sz="5600" b="1" dirty="0" err="1" smtClean="0">
                <a:solidFill>
                  <a:srgbClr val="3333FF"/>
                </a:solidFill>
              </a:rPr>
              <a:t>Polyresistor</a:t>
            </a:r>
            <a:endParaRPr lang="en-US" sz="5600" b="1" dirty="0" smtClean="0">
              <a:solidFill>
                <a:srgbClr val="3333FF"/>
              </a:solidFill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sz="5600" b="1" dirty="0" smtClean="0">
                <a:solidFill>
                  <a:srgbClr val="3333FF"/>
                </a:solidFill>
              </a:rPr>
              <a:t>              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sz="5600" b="1" dirty="0" smtClean="0">
                <a:solidFill>
                  <a:srgbClr val="3333FF"/>
                </a:solidFill>
              </a:rPr>
              <a:t>               High value of resistance (1.5M to 3.5Mohms ) achieved  within less than 500microns of length and width of 30 to 60microns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en-US" sz="5600" b="1" dirty="0" smtClean="0">
                <a:solidFill>
                  <a:srgbClr val="FF0000"/>
                </a:solidFill>
              </a:rPr>
              <a:t>Wafer	</a:t>
            </a:r>
            <a:r>
              <a:rPr lang="en-US" sz="5600" dirty="0" smtClean="0">
                <a:solidFill>
                  <a:srgbClr val="3333FF"/>
                </a:solidFill>
              </a:rPr>
              <a:t>	:  </a:t>
            </a:r>
            <a:r>
              <a:rPr lang="en-US" sz="5600" b="1" dirty="0" smtClean="0">
                <a:solidFill>
                  <a:srgbClr val="3333FF"/>
                </a:solidFill>
              </a:rPr>
              <a:t>n type Silicon, 4inch Diameter, 300 micron thickness, </a:t>
            </a:r>
            <a:r>
              <a:rPr lang="en-US" sz="5600" b="1" dirty="0" smtClean="0">
                <a:solidFill>
                  <a:srgbClr val="FF0000"/>
                </a:solidFill>
                <a:hlinkClick r:id="" action="ppaction://noaction"/>
              </a:rPr>
              <a:t>FZ type</a:t>
            </a:r>
            <a:endParaRPr lang="en-US" sz="5600" b="1" dirty="0" smtClean="0">
              <a:solidFill>
                <a:srgbClr val="FF0000"/>
              </a:solidFill>
            </a:endParaRP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en-US" sz="5600" dirty="0" smtClean="0">
                <a:solidFill>
                  <a:srgbClr val="3333FF"/>
                </a:solidFill>
              </a:rPr>
              <a:t> </a:t>
            </a:r>
            <a:r>
              <a:rPr lang="en-US" sz="5600" b="1" dirty="0" smtClean="0">
                <a:solidFill>
                  <a:srgbClr val="FF0000"/>
                </a:solidFill>
              </a:rPr>
              <a:t>Orientation</a:t>
            </a:r>
            <a:r>
              <a:rPr lang="en-US" sz="5600" dirty="0" smtClean="0">
                <a:solidFill>
                  <a:srgbClr val="3333FF"/>
                </a:solidFill>
              </a:rPr>
              <a:t>	: </a:t>
            </a:r>
            <a:r>
              <a:rPr lang="en-US" sz="5600" b="1" dirty="0" smtClean="0">
                <a:solidFill>
                  <a:srgbClr val="3333FF"/>
                </a:solidFill>
              </a:rPr>
              <a:t>&lt;111&gt;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en-US" sz="5600" dirty="0" smtClean="0">
                <a:solidFill>
                  <a:srgbClr val="3333FF"/>
                </a:solidFill>
              </a:rPr>
              <a:t> </a:t>
            </a:r>
            <a:r>
              <a:rPr lang="en-US" sz="5600" b="1" dirty="0" smtClean="0">
                <a:solidFill>
                  <a:srgbClr val="FF0000"/>
                </a:solidFill>
              </a:rPr>
              <a:t>Resistivity</a:t>
            </a:r>
            <a:r>
              <a:rPr lang="en-US" sz="5600" dirty="0" smtClean="0">
                <a:solidFill>
                  <a:srgbClr val="3333FF"/>
                </a:solidFill>
              </a:rPr>
              <a:t>	 : </a:t>
            </a:r>
            <a:r>
              <a:rPr lang="en-US" sz="5600" b="1" dirty="0" smtClean="0">
                <a:solidFill>
                  <a:srgbClr val="3333FF"/>
                </a:solidFill>
              </a:rPr>
              <a:t>5 </a:t>
            </a:r>
            <a:r>
              <a:rPr lang="en-US" sz="5600" b="1" dirty="0" err="1" smtClean="0">
                <a:solidFill>
                  <a:srgbClr val="3333FF"/>
                </a:solidFill>
              </a:rPr>
              <a:t>Kohm</a:t>
            </a:r>
            <a:r>
              <a:rPr lang="en-US" sz="5600" b="1" dirty="0" smtClean="0">
                <a:solidFill>
                  <a:srgbClr val="3333FF"/>
                </a:solidFill>
              </a:rPr>
              <a:t>-cm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en-US" sz="5600" dirty="0" smtClean="0">
                <a:solidFill>
                  <a:srgbClr val="3333FF"/>
                </a:solidFill>
              </a:rPr>
              <a:t> </a:t>
            </a:r>
            <a:r>
              <a:rPr lang="en-US" sz="5600" b="1" dirty="0" smtClean="0">
                <a:solidFill>
                  <a:srgbClr val="FF0000"/>
                </a:solidFill>
              </a:rPr>
              <a:t>No. Of Independent sets of  detectors</a:t>
            </a:r>
            <a:r>
              <a:rPr lang="en-US" sz="5600" dirty="0" smtClean="0">
                <a:solidFill>
                  <a:srgbClr val="3333FF"/>
                </a:solidFill>
              </a:rPr>
              <a:t> : </a:t>
            </a:r>
            <a:r>
              <a:rPr lang="en-US" sz="5600" b="1" dirty="0" smtClean="0">
                <a:solidFill>
                  <a:srgbClr val="3333FF"/>
                </a:solidFill>
              </a:rPr>
              <a:t>11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en-US" sz="5600" dirty="0" smtClean="0">
                <a:solidFill>
                  <a:srgbClr val="3333FF"/>
                </a:solidFill>
              </a:rPr>
              <a:t> </a:t>
            </a:r>
            <a:r>
              <a:rPr lang="en-US" sz="5600" b="1" dirty="0" smtClean="0">
                <a:solidFill>
                  <a:srgbClr val="FF0000"/>
                </a:solidFill>
              </a:rPr>
              <a:t>Type of implantation for strips</a:t>
            </a:r>
            <a:r>
              <a:rPr lang="en-US" sz="5600" dirty="0" smtClean="0">
                <a:solidFill>
                  <a:srgbClr val="3333FF"/>
                </a:solidFill>
              </a:rPr>
              <a:t> : </a:t>
            </a:r>
            <a:r>
              <a:rPr lang="en-US" sz="5600" b="1" dirty="0" smtClean="0">
                <a:solidFill>
                  <a:srgbClr val="3333FF"/>
                </a:solidFill>
              </a:rPr>
              <a:t>p+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en-US" sz="5600" dirty="0" smtClean="0">
                <a:solidFill>
                  <a:srgbClr val="3333FF"/>
                </a:solidFill>
              </a:rPr>
              <a:t> </a:t>
            </a:r>
            <a:r>
              <a:rPr lang="en-US" sz="5600" b="1" dirty="0" smtClean="0">
                <a:solidFill>
                  <a:srgbClr val="FF0000"/>
                </a:solidFill>
              </a:rPr>
              <a:t>No. strips per set</a:t>
            </a:r>
            <a:r>
              <a:rPr lang="en-US" sz="5600" dirty="0" smtClean="0">
                <a:solidFill>
                  <a:srgbClr val="3333FF"/>
                </a:solidFill>
              </a:rPr>
              <a:t> : </a:t>
            </a:r>
            <a:r>
              <a:rPr lang="en-US" sz="5600" b="1" dirty="0" smtClean="0">
                <a:solidFill>
                  <a:srgbClr val="3333FF"/>
                </a:solidFill>
              </a:rPr>
              <a:t>32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en-US" sz="5600" dirty="0" smtClean="0">
                <a:solidFill>
                  <a:srgbClr val="3333FF"/>
                </a:solidFill>
              </a:rPr>
              <a:t> </a:t>
            </a:r>
            <a:r>
              <a:rPr lang="en-US" sz="5600" b="1" dirty="0" err="1" smtClean="0">
                <a:solidFill>
                  <a:srgbClr val="FF0000"/>
                </a:solidFill>
              </a:rPr>
              <a:t>Polysilicon</a:t>
            </a:r>
            <a:r>
              <a:rPr lang="en-US" sz="5600" b="1" dirty="0" smtClean="0">
                <a:solidFill>
                  <a:srgbClr val="FF0000"/>
                </a:solidFill>
              </a:rPr>
              <a:t> resistor value</a:t>
            </a:r>
            <a:r>
              <a:rPr lang="en-US" sz="5600" dirty="0" smtClean="0">
                <a:solidFill>
                  <a:srgbClr val="3333FF"/>
                </a:solidFill>
              </a:rPr>
              <a:t>: </a:t>
            </a:r>
            <a:r>
              <a:rPr lang="en-US" sz="5600" b="1" dirty="0" smtClean="0">
                <a:solidFill>
                  <a:srgbClr val="3333FF"/>
                </a:solidFill>
              </a:rPr>
              <a:t>2 to 4 </a:t>
            </a:r>
            <a:r>
              <a:rPr lang="en-US" sz="5600" b="1" dirty="0" err="1" smtClean="0">
                <a:solidFill>
                  <a:srgbClr val="3333FF"/>
                </a:solidFill>
              </a:rPr>
              <a:t>Megaohms</a:t>
            </a:r>
            <a:endParaRPr lang="en-US" sz="5600" b="1" dirty="0" smtClean="0">
              <a:solidFill>
                <a:srgbClr val="3333FF"/>
              </a:solidFill>
            </a:endParaRP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en-US" sz="5600" b="1" dirty="0" smtClean="0">
                <a:solidFill>
                  <a:srgbClr val="3333FF"/>
                </a:solidFill>
              </a:rPr>
              <a:t>  </a:t>
            </a:r>
            <a:r>
              <a:rPr lang="en-US" sz="5600" b="1" dirty="0" smtClean="0">
                <a:solidFill>
                  <a:srgbClr val="FF0000"/>
                </a:solidFill>
              </a:rPr>
              <a:t>Dark Current ( at 100V reverse voltage ) max</a:t>
            </a:r>
            <a:r>
              <a:rPr lang="en-US" sz="5600" dirty="0" smtClean="0">
                <a:solidFill>
                  <a:srgbClr val="3333FF"/>
                </a:solidFill>
              </a:rPr>
              <a:t> : </a:t>
            </a:r>
            <a:r>
              <a:rPr lang="en-US" sz="5600" b="1" dirty="0" smtClean="0">
                <a:solidFill>
                  <a:srgbClr val="3333FF"/>
                </a:solidFill>
              </a:rPr>
              <a:t>5 </a:t>
            </a:r>
            <a:r>
              <a:rPr lang="en-US" sz="5600" b="1" dirty="0" err="1" smtClean="0">
                <a:solidFill>
                  <a:srgbClr val="3333FF"/>
                </a:solidFill>
              </a:rPr>
              <a:t>Microamps</a:t>
            </a:r>
            <a:endParaRPr lang="en-US" sz="5600" b="1" dirty="0" smtClean="0">
              <a:solidFill>
                <a:srgbClr val="3333FF"/>
              </a:solidFill>
            </a:endParaRPr>
          </a:p>
          <a:p>
            <a:pPr algn="just">
              <a:lnSpc>
                <a:spcPct val="80000"/>
              </a:lnSpc>
              <a:buFontTx/>
              <a:buNone/>
            </a:pPr>
            <a:endParaRPr lang="en-US" b="1" dirty="0" smtClean="0">
              <a:solidFill>
                <a:srgbClr val="3333FF"/>
              </a:solidFill>
            </a:endParaRPr>
          </a:p>
          <a:p>
            <a:pPr algn="just">
              <a:lnSpc>
                <a:spcPct val="80000"/>
              </a:lnSpc>
              <a:buFontTx/>
              <a:buNone/>
            </a:pPr>
            <a:endParaRPr lang="en-US" b="1" dirty="0" smtClean="0">
              <a:solidFill>
                <a:srgbClr val="3333FF"/>
              </a:solidFill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b="1" dirty="0" smtClean="0">
                <a:solidFill>
                  <a:srgbClr val="3333FF"/>
                </a:solidFill>
              </a:rPr>
              <a:t>               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dirty="0"/>
              <a:t>                    </a:t>
            </a:r>
          </a:p>
          <a:p>
            <a:pPr>
              <a:buFontTx/>
              <a:buNone/>
            </a:pPr>
            <a:r>
              <a:rPr lang="en-US" dirty="0" smtClean="0"/>
              <a:t>                   </a:t>
            </a:r>
            <a:r>
              <a:rPr lang="en-US" b="1" dirty="0" smtClean="0">
                <a:solidFill>
                  <a:srgbClr val="3333FF"/>
                </a:solidFill>
              </a:rPr>
              <a:t> </a:t>
            </a:r>
            <a:endParaRPr lang="en-US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mas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081088"/>
            <a:ext cx="8915400" cy="5776912"/>
          </a:xfrm>
          <a:prstGeom prst="rect">
            <a:avLst/>
          </a:prstGeom>
          <a:noFill/>
        </p:spPr>
      </p:pic>
      <p:sp>
        <p:nvSpPr>
          <p:cNvPr id="189443" name="Rectangle 3"/>
          <p:cNvSpPr>
            <a:spLocks noChangeArrowheads="1"/>
          </p:cNvSpPr>
          <p:nvPr/>
        </p:nvSpPr>
        <p:spPr bwMode="auto">
          <a:xfrm>
            <a:off x="1352550" y="1081088"/>
            <a:ext cx="2933700" cy="10858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960688" y="3876675"/>
            <a:ext cx="5629275" cy="2632075"/>
            <a:chOff x="4746" y="2412"/>
            <a:chExt cx="3546" cy="1658"/>
          </a:xfrm>
        </p:grpSpPr>
        <p:sp>
          <p:nvSpPr>
            <p:cNvPr id="189445" name="Rectangle 5"/>
            <p:cNvSpPr>
              <a:spLocks noChangeArrowheads="1"/>
            </p:cNvSpPr>
            <p:nvPr/>
          </p:nvSpPr>
          <p:spPr bwMode="auto">
            <a:xfrm>
              <a:off x="6006" y="2412"/>
              <a:ext cx="1680" cy="192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46" name="Rectangle 6"/>
            <p:cNvSpPr>
              <a:spLocks noChangeArrowheads="1"/>
            </p:cNvSpPr>
            <p:nvPr/>
          </p:nvSpPr>
          <p:spPr bwMode="auto">
            <a:xfrm>
              <a:off x="6150" y="2778"/>
              <a:ext cx="132" cy="78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47" name="Rectangle 7"/>
            <p:cNvSpPr>
              <a:spLocks noChangeArrowheads="1"/>
            </p:cNvSpPr>
            <p:nvPr/>
          </p:nvSpPr>
          <p:spPr bwMode="auto">
            <a:xfrm>
              <a:off x="6054" y="2802"/>
              <a:ext cx="66" cy="60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48" name="Rectangle 8"/>
            <p:cNvSpPr>
              <a:spLocks noChangeArrowheads="1"/>
            </p:cNvSpPr>
            <p:nvPr/>
          </p:nvSpPr>
          <p:spPr bwMode="auto">
            <a:xfrm>
              <a:off x="6822" y="2802"/>
              <a:ext cx="1464" cy="32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49" name="Rectangle 9"/>
            <p:cNvSpPr>
              <a:spLocks noChangeArrowheads="1"/>
            </p:cNvSpPr>
            <p:nvPr/>
          </p:nvSpPr>
          <p:spPr bwMode="auto">
            <a:xfrm>
              <a:off x="4746" y="3048"/>
              <a:ext cx="3546" cy="32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50" name="Rectangle 10"/>
            <p:cNvSpPr>
              <a:spLocks noChangeArrowheads="1"/>
            </p:cNvSpPr>
            <p:nvPr/>
          </p:nvSpPr>
          <p:spPr bwMode="auto">
            <a:xfrm>
              <a:off x="6828" y="3792"/>
              <a:ext cx="1464" cy="32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51" name="Rectangle 11"/>
            <p:cNvSpPr>
              <a:spLocks noChangeArrowheads="1"/>
            </p:cNvSpPr>
            <p:nvPr/>
          </p:nvSpPr>
          <p:spPr bwMode="auto">
            <a:xfrm>
              <a:off x="4746" y="3552"/>
              <a:ext cx="3546" cy="32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52" name="Rectangle 12"/>
            <p:cNvSpPr>
              <a:spLocks noChangeArrowheads="1"/>
            </p:cNvSpPr>
            <p:nvPr/>
          </p:nvSpPr>
          <p:spPr bwMode="auto">
            <a:xfrm>
              <a:off x="4746" y="4038"/>
              <a:ext cx="3546" cy="32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53" name="Rectangle 13"/>
            <p:cNvSpPr>
              <a:spLocks noChangeArrowheads="1"/>
            </p:cNvSpPr>
            <p:nvPr/>
          </p:nvSpPr>
          <p:spPr bwMode="auto">
            <a:xfrm>
              <a:off x="6060" y="3288"/>
              <a:ext cx="66" cy="60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54" name="Rectangle 14"/>
            <p:cNvSpPr>
              <a:spLocks noChangeArrowheads="1"/>
            </p:cNvSpPr>
            <p:nvPr/>
          </p:nvSpPr>
          <p:spPr bwMode="auto">
            <a:xfrm>
              <a:off x="6156" y="3276"/>
              <a:ext cx="132" cy="78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55" name="Rectangle 15"/>
            <p:cNvSpPr>
              <a:spLocks noChangeArrowheads="1"/>
            </p:cNvSpPr>
            <p:nvPr/>
          </p:nvSpPr>
          <p:spPr bwMode="auto">
            <a:xfrm>
              <a:off x="6060" y="3786"/>
              <a:ext cx="66" cy="60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56" name="Rectangle 16"/>
            <p:cNvSpPr>
              <a:spLocks noChangeArrowheads="1"/>
            </p:cNvSpPr>
            <p:nvPr/>
          </p:nvSpPr>
          <p:spPr bwMode="auto">
            <a:xfrm>
              <a:off x="6156" y="3774"/>
              <a:ext cx="132" cy="78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57" name="Rectangle 17"/>
            <p:cNvSpPr>
              <a:spLocks noChangeArrowheads="1"/>
            </p:cNvSpPr>
            <p:nvPr/>
          </p:nvSpPr>
          <p:spPr bwMode="auto">
            <a:xfrm>
              <a:off x="6822" y="3300"/>
              <a:ext cx="1464" cy="32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5003800" y="4470400"/>
            <a:ext cx="133350" cy="1676400"/>
            <a:chOff x="3372" y="4692"/>
            <a:chExt cx="84" cy="1056"/>
          </a:xfrm>
        </p:grpSpPr>
        <p:sp>
          <p:nvSpPr>
            <p:cNvPr id="189459" name="Rectangle 19"/>
            <p:cNvSpPr>
              <a:spLocks noChangeArrowheads="1"/>
            </p:cNvSpPr>
            <p:nvPr/>
          </p:nvSpPr>
          <p:spPr bwMode="auto">
            <a:xfrm>
              <a:off x="3372" y="4692"/>
              <a:ext cx="84" cy="7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60" name="Rectangle 20"/>
            <p:cNvSpPr>
              <a:spLocks noChangeArrowheads="1"/>
            </p:cNvSpPr>
            <p:nvPr/>
          </p:nvSpPr>
          <p:spPr bwMode="auto">
            <a:xfrm>
              <a:off x="3372" y="5676"/>
              <a:ext cx="84" cy="7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61" name="Rectangle 21"/>
            <p:cNvSpPr>
              <a:spLocks noChangeArrowheads="1"/>
            </p:cNvSpPr>
            <p:nvPr/>
          </p:nvSpPr>
          <p:spPr bwMode="auto">
            <a:xfrm>
              <a:off x="3372" y="5184"/>
              <a:ext cx="84" cy="7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4903788" y="3875088"/>
            <a:ext cx="2762250" cy="2286000"/>
            <a:chOff x="3096" y="2274"/>
            <a:chExt cx="1740" cy="1440"/>
          </a:xfrm>
        </p:grpSpPr>
        <p:sp>
          <p:nvSpPr>
            <p:cNvPr id="189463" name="Rectangle 23"/>
            <p:cNvSpPr>
              <a:spLocks noChangeArrowheads="1"/>
            </p:cNvSpPr>
            <p:nvPr/>
          </p:nvSpPr>
          <p:spPr bwMode="auto">
            <a:xfrm>
              <a:off x="3096" y="2274"/>
              <a:ext cx="1740" cy="228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64" name="Rectangle 24"/>
            <p:cNvSpPr>
              <a:spLocks noChangeArrowheads="1"/>
            </p:cNvSpPr>
            <p:nvPr/>
          </p:nvSpPr>
          <p:spPr bwMode="auto">
            <a:xfrm>
              <a:off x="3162" y="2646"/>
              <a:ext cx="234" cy="7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65" name="Rectangle 25"/>
            <p:cNvSpPr>
              <a:spLocks noChangeArrowheads="1"/>
            </p:cNvSpPr>
            <p:nvPr/>
          </p:nvSpPr>
          <p:spPr bwMode="auto">
            <a:xfrm>
              <a:off x="3162" y="3144"/>
              <a:ext cx="234" cy="7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66" name="Rectangle 26"/>
            <p:cNvSpPr>
              <a:spLocks noChangeArrowheads="1"/>
            </p:cNvSpPr>
            <p:nvPr/>
          </p:nvSpPr>
          <p:spPr bwMode="auto">
            <a:xfrm>
              <a:off x="3168" y="3642"/>
              <a:ext cx="234" cy="7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2582863" y="3838575"/>
            <a:ext cx="6010275" cy="2876550"/>
            <a:chOff x="-366" y="-1638"/>
            <a:chExt cx="3786" cy="1812"/>
          </a:xfrm>
        </p:grpSpPr>
        <p:sp>
          <p:nvSpPr>
            <p:cNvPr id="189468" name="AutoShape 28"/>
            <p:cNvSpPr>
              <a:spLocks noChangeArrowheads="1"/>
            </p:cNvSpPr>
            <p:nvPr/>
          </p:nvSpPr>
          <p:spPr bwMode="auto">
            <a:xfrm>
              <a:off x="1068" y="-1638"/>
              <a:ext cx="1806" cy="27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69" name="AutoShape 29"/>
            <p:cNvSpPr>
              <a:spLocks noChangeArrowheads="1"/>
            </p:cNvSpPr>
            <p:nvPr/>
          </p:nvSpPr>
          <p:spPr bwMode="auto">
            <a:xfrm>
              <a:off x="-366" y="-1458"/>
              <a:ext cx="1494" cy="86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70" name="AutoShape 30"/>
            <p:cNvSpPr>
              <a:spLocks noChangeArrowheads="1"/>
            </p:cNvSpPr>
            <p:nvPr/>
          </p:nvSpPr>
          <p:spPr bwMode="auto">
            <a:xfrm>
              <a:off x="-366" y="-1386"/>
              <a:ext cx="120" cy="156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71" name="AutoShape 31"/>
            <p:cNvSpPr>
              <a:spLocks noChangeArrowheads="1"/>
            </p:cNvSpPr>
            <p:nvPr/>
          </p:nvSpPr>
          <p:spPr bwMode="auto">
            <a:xfrm>
              <a:off x="2796" y="-1458"/>
              <a:ext cx="624" cy="9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72" name="AutoShape 32"/>
            <p:cNvSpPr>
              <a:spLocks noChangeArrowheads="1"/>
            </p:cNvSpPr>
            <p:nvPr/>
          </p:nvSpPr>
          <p:spPr bwMode="auto">
            <a:xfrm>
              <a:off x="1680" y="-1230"/>
              <a:ext cx="1728" cy="44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73" name="AutoShape 33"/>
            <p:cNvSpPr>
              <a:spLocks noChangeArrowheads="1"/>
            </p:cNvSpPr>
            <p:nvPr/>
          </p:nvSpPr>
          <p:spPr bwMode="auto">
            <a:xfrm>
              <a:off x="1152" y="-1266"/>
              <a:ext cx="276" cy="114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74" name="AutoShape 34"/>
            <p:cNvSpPr>
              <a:spLocks noChangeArrowheads="1"/>
            </p:cNvSpPr>
            <p:nvPr/>
          </p:nvSpPr>
          <p:spPr bwMode="auto">
            <a:xfrm>
              <a:off x="1674" y="-1254"/>
              <a:ext cx="276" cy="114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75" name="AutoShape 35"/>
            <p:cNvSpPr>
              <a:spLocks noChangeArrowheads="1"/>
            </p:cNvSpPr>
            <p:nvPr/>
          </p:nvSpPr>
          <p:spPr bwMode="auto">
            <a:xfrm>
              <a:off x="-138" y="-978"/>
              <a:ext cx="3546" cy="5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76" name="AutoShape 36"/>
            <p:cNvSpPr>
              <a:spLocks noChangeArrowheads="1"/>
            </p:cNvSpPr>
            <p:nvPr/>
          </p:nvSpPr>
          <p:spPr bwMode="auto">
            <a:xfrm>
              <a:off x="1686" y="-726"/>
              <a:ext cx="1716" cy="5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77" name="AutoShape 37"/>
            <p:cNvSpPr>
              <a:spLocks noChangeArrowheads="1"/>
            </p:cNvSpPr>
            <p:nvPr/>
          </p:nvSpPr>
          <p:spPr bwMode="auto">
            <a:xfrm>
              <a:off x="-138" y="-480"/>
              <a:ext cx="3546" cy="5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78" name="AutoShape 38"/>
            <p:cNvSpPr>
              <a:spLocks noChangeArrowheads="1"/>
            </p:cNvSpPr>
            <p:nvPr/>
          </p:nvSpPr>
          <p:spPr bwMode="auto">
            <a:xfrm>
              <a:off x="1668" y="-234"/>
              <a:ext cx="1740" cy="5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79" name="AutoShape 39"/>
            <p:cNvSpPr>
              <a:spLocks noChangeArrowheads="1"/>
            </p:cNvSpPr>
            <p:nvPr/>
          </p:nvSpPr>
          <p:spPr bwMode="auto">
            <a:xfrm>
              <a:off x="-138" y="12"/>
              <a:ext cx="3546" cy="5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80" name="AutoShape 40"/>
            <p:cNvSpPr>
              <a:spLocks noChangeArrowheads="1"/>
            </p:cNvSpPr>
            <p:nvPr/>
          </p:nvSpPr>
          <p:spPr bwMode="auto">
            <a:xfrm>
              <a:off x="1146" y="-762"/>
              <a:ext cx="276" cy="114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81" name="AutoShape 41"/>
            <p:cNvSpPr>
              <a:spLocks noChangeArrowheads="1"/>
            </p:cNvSpPr>
            <p:nvPr/>
          </p:nvSpPr>
          <p:spPr bwMode="auto">
            <a:xfrm>
              <a:off x="1674" y="-762"/>
              <a:ext cx="276" cy="114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82" name="AutoShape 42"/>
            <p:cNvSpPr>
              <a:spLocks noChangeArrowheads="1"/>
            </p:cNvSpPr>
            <p:nvPr/>
          </p:nvSpPr>
          <p:spPr bwMode="auto">
            <a:xfrm>
              <a:off x="1146" y="-270"/>
              <a:ext cx="276" cy="114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83" name="AutoShape 43"/>
            <p:cNvSpPr>
              <a:spLocks noChangeArrowheads="1"/>
            </p:cNvSpPr>
            <p:nvPr/>
          </p:nvSpPr>
          <p:spPr bwMode="auto">
            <a:xfrm>
              <a:off x="1668" y="-264"/>
              <a:ext cx="276" cy="114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44"/>
          <p:cNvGrpSpPr>
            <a:grpSpLocks/>
          </p:cNvGrpSpPr>
          <p:nvPr/>
        </p:nvGrpSpPr>
        <p:grpSpPr bwMode="auto">
          <a:xfrm>
            <a:off x="4872038" y="3830638"/>
            <a:ext cx="2838450" cy="2352675"/>
            <a:chOff x="3006" y="-1113"/>
            <a:chExt cx="1788" cy="1482"/>
          </a:xfrm>
        </p:grpSpPr>
        <p:sp>
          <p:nvSpPr>
            <p:cNvPr id="189485" name="AutoShape 45"/>
            <p:cNvSpPr>
              <a:spLocks noChangeArrowheads="1"/>
            </p:cNvSpPr>
            <p:nvPr/>
          </p:nvSpPr>
          <p:spPr bwMode="auto">
            <a:xfrm>
              <a:off x="3006" y="-1113"/>
              <a:ext cx="1788" cy="26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86" name="AutoShape 46"/>
            <p:cNvSpPr>
              <a:spLocks noChangeArrowheads="1"/>
            </p:cNvSpPr>
            <p:nvPr/>
          </p:nvSpPr>
          <p:spPr bwMode="auto">
            <a:xfrm>
              <a:off x="3084" y="-741"/>
              <a:ext cx="270" cy="11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87" name="AutoShape 47"/>
            <p:cNvSpPr>
              <a:spLocks noChangeArrowheads="1"/>
            </p:cNvSpPr>
            <p:nvPr/>
          </p:nvSpPr>
          <p:spPr bwMode="auto">
            <a:xfrm>
              <a:off x="3606" y="-735"/>
              <a:ext cx="270" cy="11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88" name="AutoShape 48"/>
            <p:cNvSpPr>
              <a:spLocks noChangeArrowheads="1"/>
            </p:cNvSpPr>
            <p:nvPr/>
          </p:nvSpPr>
          <p:spPr bwMode="auto">
            <a:xfrm>
              <a:off x="3078" y="-249"/>
              <a:ext cx="270" cy="11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89" name="AutoShape 49"/>
            <p:cNvSpPr>
              <a:spLocks noChangeArrowheads="1"/>
            </p:cNvSpPr>
            <p:nvPr/>
          </p:nvSpPr>
          <p:spPr bwMode="auto">
            <a:xfrm>
              <a:off x="3606" y="-237"/>
              <a:ext cx="270" cy="11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90" name="AutoShape 50"/>
            <p:cNvSpPr>
              <a:spLocks noChangeArrowheads="1"/>
            </p:cNvSpPr>
            <p:nvPr/>
          </p:nvSpPr>
          <p:spPr bwMode="auto">
            <a:xfrm>
              <a:off x="3084" y="255"/>
              <a:ext cx="270" cy="11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91" name="AutoShape 51"/>
            <p:cNvSpPr>
              <a:spLocks noChangeArrowheads="1"/>
            </p:cNvSpPr>
            <p:nvPr/>
          </p:nvSpPr>
          <p:spPr bwMode="auto">
            <a:xfrm>
              <a:off x="3600" y="249"/>
              <a:ext cx="270" cy="11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52"/>
          <p:cNvGrpSpPr>
            <a:grpSpLocks/>
          </p:cNvGrpSpPr>
          <p:nvPr/>
        </p:nvGrpSpPr>
        <p:grpSpPr bwMode="auto">
          <a:xfrm>
            <a:off x="2611438" y="4319588"/>
            <a:ext cx="2536825" cy="1879600"/>
            <a:chOff x="1746" y="2748"/>
            <a:chExt cx="1598" cy="1184"/>
          </a:xfrm>
        </p:grpSpPr>
        <p:sp>
          <p:nvSpPr>
            <p:cNvPr id="189493" name="Rectangle 53"/>
            <p:cNvSpPr>
              <a:spLocks noChangeArrowheads="1"/>
            </p:cNvSpPr>
            <p:nvPr/>
          </p:nvSpPr>
          <p:spPr bwMode="auto">
            <a:xfrm>
              <a:off x="2076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94" name="Rectangle 54"/>
            <p:cNvSpPr>
              <a:spLocks noChangeArrowheads="1"/>
            </p:cNvSpPr>
            <p:nvPr/>
          </p:nvSpPr>
          <p:spPr bwMode="auto">
            <a:xfrm>
              <a:off x="2154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95" name="Rectangle 55"/>
            <p:cNvSpPr>
              <a:spLocks noChangeArrowheads="1"/>
            </p:cNvSpPr>
            <p:nvPr/>
          </p:nvSpPr>
          <p:spPr bwMode="auto">
            <a:xfrm>
              <a:off x="2232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96" name="Rectangle 56"/>
            <p:cNvSpPr>
              <a:spLocks noChangeArrowheads="1"/>
            </p:cNvSpPr>
            <p:nvPr/>
          </p:nvSpPr>
          <p:spPr bwMode="auto">
            <a:xfrm>
              <a:off x="2310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97" name="Rectangle 57"/>
            <p:cNvSpPr>
              <a:spLocks noChangeArrowheads="1"/>
            </p:cNvSpPr>
            <p:nvPr/>
          </p:nvSpPr>
          <p:spPr bwMode="auto">
            <a:xfrm>
              <a:off x="2382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98" name="Rectangle 58"/>
            <p:cNvSpPr>
              <a:spLocks noChangeArrowheads="1"/>
            </p:cNvSpPr>
            <p:nvPr/>
          </p:nvSpPr>
          <p:spPr bwMode="auto">
            <a:xfrm>
              <a:off x="2442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499" name="Rectangle 59"/>
            <p:cNvSpPr>
              <a:spLocks noChangeArrowheads="1"/>
            </p:cNvSpPr>
            <p:nvPr/>
          </p:nvSpPr>
          <p:spPr bwMode="auto">
            <a:xfrm>
              <a:off x="2508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00" name="Rectangle 60"/>
            <p:cNvSpPr>
              <a:spLocks noChangeArrowheads="1"/>
            </p:cNvSpPr>
            <p:nvPr/>
          </p:nvSpPr>
          <p:spPr bwMode="auto">
            <a:xfrm>
              <a:off x="2580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01" name="Rectangle 61"/>
            <p:cNvSpPr>
              <a:spLocks noChangeArrowheads="1"/>
            </p:cNvSpPr>
            <p:nvPr/>
          </p:nvSpPr>
          <p:spPr bwMode="auto">
            <a:xfrm>
              <a:off x="2658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02" name="Rectangle 62"/>
            <p:cNvSpPr>
              <a:spLocks noChangeArrowheads="1"/>
            </p:cNvSpPr>
            <p:nvPr/>
          </p:nvSpPr>
          <p:spPr bwMode="auto">
            <a:xfrm>
              <a:off x="2736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03" name="Rectangle 63"/>
            <p:cNvSpPr>
              <a:spLocks noChangeArrowheads="1"/>
            </p:cNvSpPr>
            <p:nvPr/>
          </p:nvSpPr>
          <p:spPr bwMode="auto">
            <a:xfrm>
              <a:off x="2814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04" name="Rectangle 64"/>
            <p:cNvSpPr>
              <a:spLocks noChangeArrowheads="1"/>
            </p:cNvSpPr>
            <p:nvPr/>
          </p:nvSpPr>
          <p:spPr bwMode="auto">
            <a:xfrm>
              <a:off x="2892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05" name="Rectangle 65"/>
            <p:cNvSpPr>
              <a:spLocks noChangeArrowheads="1"/>
            </p:cNvSpPr>
            <p:nvPr/>
          </p:nvSpPr>
          <p:spPr bwMode="auto">
            <a:xfrm>
              <a:off x="2964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06" name="Rectangle 66"/>
            <p:cNvSpPr>
              <a:spLocks noChangeArrowheads="1"/>
            </p:cNvSpPr>
            <p:nvPr/>
          </p:nvSpPr>
          <p:spPr bwMode="auto">
            <a:xfrm>
              <a:off x="3024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07" name="Rectangle 67"/>
            <p:cNvSpPr>
              <a:spLocks noChangeArrowheads="1"/>
            </p:cNvSpPr>
            <p:nvPr/>
          </p:nvSpPr>
          <p:spPr bwMode="auto">
            <a:xfrm>
              <a:off x="3090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08" name="Rectangle 68"/>
            <p:cNvSpPr>
              <a:spLocks noChangeArrowheads="1"/>
            </p:cNvSpPr>
            <p:nvPr/>
          </p:nvSpPr>
          <p:spPr bwMode="auto">
            <a:xfrm>
              <a:off x="3162" y="274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09" name="Rectangle 69"/>
            <p:cNvSpPr>
              <a:spLocks noChangeArrowheads="1"/>
            </p:cNvSpPr>
            <p:nvPr/>
          </p:nvSpPr>
          <p:spPr bwMode="auto">
            <a:xfrm>
              <a:off x="2112" y="274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10" name="Rectangle 70"/>
            <p:cNvSpPr>
              <a:spLocks noChangeArrowheads="1"/>
            </p:cNvSpPr>
            <p:nvPr/>
          </p:nvSpPr>
          <p:spPr bwMode="auto">
            <a:xfrm>
              <a:off x="2190" y="2922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11" name="Rectangle 71"/>
            <p:cNvSpPr>
              <a:spLocks noChangeArrowheads="1"/>
            </p:cNvSpPr>
            <p:nvPr/>
          </p:nvSpPr>
          <p:spPr bwMode="auto">
            <a:xfrm>
              <a:off x="2268" y="274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12" name="Rectangle 72"/>
            <p:cNvSpPr>
              <a:spLocks noChangeArrowheads="1"/>
            </p:cNvSpPr>
            <p:nvPr/>
          </p:nvSpPr>
          <p:spPr bwMode="auto">
            <a:xfrm>
              <a:off x="2340" y="29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13" name="Rectangle 73"/>
            <p:cNvSpPr>
              <a:spLocks noChangeArrowheads="1"/>
            </p:cNvSpPr>
            <p:nvPr/>
          </p:nvSpPr>
          <p:spPr bwMode="auto">
            <a:xfrm>
              <a:off x="2406" y="274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14" name="Rectangle 74"/>
            <p:cNvSpPr>
              <a:spLocks noChangeArrowheads="1"/>
            </p:cNvSpPr>
            <p:nvPr/>
          </p:nvSpPr>
          <p:spPr bwMode="auto">
            <a:xfrm>
              <a:off x="2466" y="29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15" name="Rectangle 75"/>
            <p:cNvSpPr>
              <a:spLocks noChangeArrowheads="1"/>
            </p:cNvSpPr>
            <p:nvPr/>
          </p:nvSpPr>
          <p:spPr bwMode="auto">
            <a:xfrm>
              <a:off x="2538" y="274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16" name="Rectangle 76"/>
            <p:cNvSpPr>
              <a:spLocks noChangeArrowheads="1"/>
            </p:cNvSpPr>
            <p:nvPr/>
          </p:nvSpPr>
          <p:spPr bwMode="auto">
            <a:xfrm>
              <a:off x="2616" y="29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17" name="Rectangle 77"/>
            <p:cNvSpPr>
              <a:spLocks noChangeArrowheads="1"/>
            </p:cNvSpPr>
            <p:nvPr/>
          </p:nvSpPr>
          <p:spPr bwMode="auto">
            <a:xfrm>
              <a:off x="2694" y="274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18" name="Rectangle 78"/>
            <p:cNvSpPr>
              <a:spLocks noChangeArrowheads="1"/>
            </p:cNvSpPr>
            <p:nvPr/>
          </p:nvSpPr>
          <p:spPr bwMode="auto">
            <a:xfrm>
              <a:off x="2772" y="2922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19" name="Rectangle 79"/>
            <p:cNvSpPr>
              <a:spLocks noChangeArrowheads="1"/>
            </p:cNvSpPr>
            <p:nvPr/>
          </p:nvSpPr>
          <p:spPr bwMode="auto">
            <a:xfrm>
              <a:off x="2850" y="274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20" name="Rectangle 80"/>
            <p:cNvSpPr>
              <a:spLocks noChangeArrowheads="1"/>
            </p:cNvSpPr>
            <p:nvPr/>
          </p:nvSpPr>
          <p:spPr bwMode="auto">
            <a:xfrm>
              <a:off x="2922" y="29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21" name="Rectangle 81"/>
            <p:cNvSpPr>
              <a:spLocks noChangeArrowheads="1"/>
            </p:cNvSpPr>
            <p:nvPr/>
          </p:nvSpPr>
          <p:spPr bwMode="auto">
            <a:xfrm>
              <a:off x="2988" y="274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22" name="Rectangle 82"/>
            <p:cNvSpPr>
              <a:spLocks noChangeArrowheads="1"/>
            </p:cNvSpPr>
            <p:nvPr/>
          </p:nvSpPr>
          <p:spPr bwMode="auto">
            <a:xfrm>
              <a:off x="3054" y="29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23" name="Rectangle 83"/>
            <p:cNvSpPr>
              <a:spLocks noChangeArrowheads="1"/>
            </p:cNvSpPr>
            <p:nvPr/>
          </p:nvSpPr>
          <p:spPr bwMode="auto">
            <a:xfrm>
              <a:off x="3120" y="274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24" name="Rectangle 84"/>
            <p:cNvSpPr>
              <a:spLocks noChangeArrowheads="1"/>
            </p:cNvSpPr>
            <p:nvPr/>
          </p:nvSpPr>
          <p:spPr bwMode="auto">
            <a:xfrm>
              <a:off x="3198" y="2922"/>
              <a:ext cx="132" cy="38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25" name="Rectangle 85"/>
            <p:cNvSpPr>
              <a:spLocks noChangeArrowheads="1"/>
            </p:cNvSpPr>
            <p:nvPr/>
          </p:nvSpPr>
          <p:spPr bwMode="auto">
            <a:xfrm>
              <a:off x="3252" y="2850"/>
              <a:ext cx="92" cy="108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26" name="Rectangle 86"/>
            <p:cNvSpPr>
              <a:spLocks noChangeArrowheads="1"/>
            </p:cNvSpPr>
            <p:nvPr/>
          </p:nvSpPr>
          <p:spPr bwMode="auto">
            <a:xfrm>
              <a:off x="1776" y="2916"/>
              <a:ext cx="330" cy="44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27" name="Rectangle 87"/>
            <p:cNvSpPr>
              <a:spLocks noChangeArrowheads="1"/>
            </p:cNvSpPr>
            <p:nvPr/>
          </p:nvSpPr>
          <p:spPr bwMode="auto">
            <a:xfrm>
              <a:off x="1746" y="2856"/>
              <a:ext cx="80" cy="96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28" name="Rectangle 88"/>
            <p:cNvSpPr>
              <a:spLocks noChangeArrowheads="1"/>
            </p:cNvSpPr>
            <p:nvPr/>
          </p:nvSpPr>
          <p:spPr bwMode="auto">
            <a:xfrm>
              <a:off x="2076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29" name="Rectangle 89"/>
            <p:cNvSpPr>
              <a:spLocks noChangeArrowheads="1"/>
            </p:cNvSpPr>
            <p:nvPr/>
          </p:nvSpPr>
          <p:spPr bwMode="auto">
            <a:xfrm>
              <a:off x="2154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30" name="Rectangle 90"/>
            <p:cNvSpPr>
              <a:spLocks noChangeArrowheads="1"/>
            </p:cNvSpPr>
            <p:nvPr/>
          </p:nvSpPr>
          <p:spPr bwMode="auto">
            <a:xfrm>
              <a:off x="2232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31" name="Rectangle 91"/>
            <p:cNvSpPr>
              <a:spLocks noChangeArrowheads="1"/>
            </p:cNvSpPr>
            <p:nvPr/>
          </p:nvSpPr>
          <p:spPr bwMode="auto">
            <a:xfrm>
              <a:off x="2310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32" name="Rectangle 92"/>
            <p:cNvSpPr>
              <a:spLocks noChangeArrowheads="1"/>
            </p:cNvSpPr>
            <p:nvPr/>
          </p:nvSpPr>
          <p:spPr bwMode="auto">
            <a:xfrm>
              <a:off x="2382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33" name="Rectangle 93"/>
            <p:cNvSpPr>
              <a:spLocks noChangeArrowheads="1"/>
            </p:cNvSpPr>
            <p:nvPr/>
          </p:nvSpPr>
          <p:spPr bwMode="auto">
            <a:xfrm>
              <a:off x="2442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34" name="Rectangle 94"/>
            <p:cNvSpPr>
              <a:spLocks noChangeArrowheads="1"/>
            </p:cNvSpPr>
            <p:nvPr/>
          </p:nvSpPr>
          <p:spPr bwMode="auto">
            <a:xfrm>
              <a:off x="2508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35" name="Rectangle 95"/>
            <p:cNvSpPr>
              <a:spLocks noChangeArrowheads="1"/>
            </p:cNvSpPr>
            <p:nvPr/>
          </p:nvSpPr>
          <p:spPr bwMode="auto">
            <a:xfrm>
              <a:off x="2580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36" name="Rectangle 96"/>
            <p:cNvSpPr>
              <a:spLocks noChangeArrowheads="1"/>
            </p:cNvSpPr>
            <p:nvPr/>
          </p:nvSpPr>
          <p:spPr bwMode="auto">
            <a:xfrm>
              <a:off x="2658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37" name="Rectangle 97"/>
            <p:cNvSpPr>
              <a:spLocks noChangeArrowheads="1"/>
            </p:cNvSpPr>
            <p:nvPr/>
          </p:nvSpPr>
          <p:spPr bwMode="auto">
            <a:xfrm>
              <a:off x="2736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38" name="Rectangle 98"/>
            <p:cNvSpPr>
              <a:spLocks noChangeArrowheads="1"/>
            </p:cNvSpPr>
            <p:nvPr/>
          </p:nvSpPr>
          <p:spPr bwMode="auto">
            <a:xfrm>
              <a:off x="2814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39" name="Rectangle 99"/>
            <p:cNvSpPr>
              <a:spLocks noChangeArrowheads="1"/>
            </p:cNvSpPr>
            <p:nvPr/>
          </p:nvSpPr>
          <p:spPr bwMode="auto">
            <a:xfrm>
              <a:off x="2892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40" name="Rectangle 100"/>
            <p:cNvSpPr>
              <a:spLocks noChangeArrowheads="1"/>
            </p:cNvSpPr>
            <p:nvPr/>
          </p:nvSpPr>
          <p:spPr bwMode="auto">
            <a:xfrm>
              <a:off x="2964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41" name="Rectangle 101"/>
            <p:cNvSpPr>
              <a:spLocks noChangeArrowheads="1"/>
            </p:cNvSpPr>
            <p:nvPr/>
          </p:nvSpPr>
          <p:spPr bwMode="auto">
            <a:xfrm>
              <a:off x="3024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42" name="Rectangle 102"/>
            <p:cNvSpPr>
              <a:spLocks noChangeArrowheads="1"/>
            </p:cNvSpPr>
            <p:nvPr/>
          </p:nvSpPr>
          <p:spPr bwMode="auto">
            <a:xfrm>
              <a:off x="3090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43" name="Rectangle 103"/>
            <p:cNvSpPr>
              <a:spLocks noChangeArrowheads="1"/>
            </p:cNvSpPr>
            <p:nvPr/>
          </p:nvSpPr>
          <p:spPr bwMode="auto">
            <a:xfrm>
              <a:off x="3162" y="3228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44" name="Rectangle 104"/>
            <p:cNvSpPr>
              <a:spLocks noChangeArrowheads="1"/>
            </p:cNvSpPr>
            <p:nvPr/>
          </p:nvSpPr>
          <p:spPr bwMode="auto">
            <a:xfrm>
              <a:off x="2112" y="32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45" name="Rectangle 105"/>
            <p:cNvSpPr>
              <a:spLocks noChangeArrowheads="1"/>
            </p:cNvSpPr>
            <p:nvPr/>
          </p:nvSpPr>
          <p:spPr bwMode="auto">
            <a:xfrm>
              <a:off x="2190" y="3402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46" name="Rectangle 106"/>
            <p:cNvSpPr>
              <a:spLocks noChangeArrowheads="1"/>
            </p:cNvSpPr>
            <p:nvPr/>
          </p:nvSpPr>
          <p:spPr bwMode="auto">
            <a:xfrm>
              <a:off x="2268" y="32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47" name="Rectangle 107"/>
            <p:cNvSpPr>
              <a:spLocks noChangeArrowheads="1"/>
            </p:cNvSpPr>
            <p:nvPr/>
          </p:nvSpPr>
          <p:spPr bwMode="auto">
            <a:xfrm>
              <a:off x="2340" y="340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48" name="Rectangle 108"/>
            <p:cNvSpPr>
              <a:spLocks noChangeArrowheads="1"/>
            </p:cNvSpPr>
            <p:nvPr/>
          </p:nvSpPr>
          <p:spPr bwMode="auto">
            <a:xfrm>
              <a:off x="2406" y="32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49" name="Rectangle 109"/>
            <p:cNvSpPr>
              <a:spLocks noChangeArrowheads="1"/>
            </p:cNvSpPr>
            <p:nvPr/>
          </p:nvSpPr>
          <p:spPr bwMode="auto">
            <a:xfrm>
              <a:off x="2466" y="340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50" name="Rectangle 110"/>
            <p:cNvSpPr>
              <a:spLocks noChangeArrowheads="1"/>
            </p:cNvSpPr>
            <p:nvPr/>
          </p:nvSpPr>
          <p:spPr bwMode="auto">
            <a:xfrm>
              <a:off x="2538" y="32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51" name="Rectangle 111"/>
            <p:cNvSpPr>
              <a:spLocks noChangeArrowheads="1"/>
            </p:cNvSpPr>
            <p:nvPr/>
          </p:nvSpPr>
          <p:spPr bwMode="auto">
            <a:xfrm>
              <a:off x="2616" y="340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52" name="Rectangle 112"/>
            <p:cNvSpPr>
              <a:spLocks noChangeArrowheads="1"/>
            </p:cNvSpPr>
            <p:nvPr/>
          </p:nvSpPr>
          <p:spPr bwMode="auto">
            <a:xfrm>
              <a:off x="2694" y="32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53" name="Rectangle 113"/>
            <p:cNvSpPr>
              <a:spLocks noChangeArrowheads="1"/>
            </p:cNvSpPr>
            <p:nvPr/>
          </p:nvSpPr>
          <p:spPr bwMode="auto">
            <a:xfrm>
              <a:off x="2772" y="3402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54" name="Rectangle 114"/>
            <p:cNvSpPr>
              <a:spLocks noChangeArrowheads="1"/>
            </p:cNvSpPr>
            <p:nvPr/>
          </p:nvSpPr>
          <p:spPr bwMode="auto">
            <a:xfrm>
              <a:off x="2850" y="32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55" name="Rectangle 115"/>
            <p:cNvSpPr>
              <a:spLocks noChangeArrowheads="1"/>
            </p:cNvSpPr>
            <p:nvPr/>
          </p:nvSpPr>
          <p:spPr bwMode="auto">
            <a:xfrm>
              <a:off x="2922" y="340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56" name="Rectangle 116"/>
            <p:cNvSpPr>
              <a:spLocks noChangeArrowheads="1"/>
            </p:cNvSpPr>
            <p:nvPr/>
          </p:nvSpPr>
          <p:spPr bwMode="auto">
            <a:xfrm>
              <a:off x="2988" y="32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57" name="Rectangle 117"/>
            <p:cNvSpPr>
              <a:spLocks noChangeArrowheads="1"/>
            </p:cNvSpPr>
            <p:nvPr/>
          </p:nvSpPr>
          <p:spPr bwMode="auto">
            <a:xfrm>
              <a:off x="3054" y="340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58" name="Rectangle 118"/>
            <p:cNvSpPr>
              <a:spLocks noChangeArrowheads="1"/>
            </p:cNvSpPr>
            <p:nvPr/>
          </p:nvSpPr>
          <p:spPr bwMode="auto">
            <a:xfrm>
              <a:off x="3120" y="3228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59" name="Rectangle 119"/>
            <p:cNvSpPr>
              <a:spLocks noChangeArrowheads="1"/>
            </p:cNvSpPr>
            <p:nvPr/>
          </p:nvSpPr>
          <p:spPr bwMode="auto">
            <a:xfrm>
              <a:off x="3198" y="3402"/>
              <a:ext cx="132" cy="38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60" name="Rectangle 120"/>
            <p:cNvSpPr>
              <a:spLocks noChangeArrowheads="1"/>
            </p:cNvSpPr>
            <p:nvPr/>
          </p:nvSpPr>
          <p:spPr bwMode="auto">
            <a:xfrm>
              <a:off x="3252" y="3330"/>
              <a:ext cx="92" cy="108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61" name="Rectangle 121"/>
            <p:cNvSpPr>
              <a:spLocks noChangeArrowheads="1"/>
            </p:cNvSpPr>
            <p:nvPr/>
          </p:nvSpPr>
          <p:spPr bwMode="auto">
            <a:xfrm>
              <a:off x="1776" y="3396"/>
              <a:ext cx="330" cy="44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62" name="Rectangle 122"/>
            <p:cNvSpPr>
              <a:spLocks noChangeArrowheads="1"/>
            </p:cNvSpPr>
            <p:nvPr/>
          </p:nvSpPr>
          <p:spPr bwMode="auto">
            <a:xfrm>
              <a:off x="1746" y="3336"/>
              <a:ext cx="80" cy="96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63" name="Rectangle 123"/>
            <p:cNvSpPr>
              <a:spLocks noChangeArrowheads="1"/>
            </p:cNvSpPr>
            <p:nvPr/>
          </p:nvSpPr>
          <p:spPr bwMode="auto">
            <a:xfrm>
              <a:off x="2076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64" name="Rectangle 124"/>
            <p:cNvSpPr>
              <a:spLocks noChangeArrowheads="1"/>
            </p:cNvSpPr>
            <p:nvPr/>
          </p:nvSpPr>
          <p:spPr bwMode="auto">
            <a:xfrm>
              <a:off x="2154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65" name="Rectangle 125"/>
            <p:cNvSpPr>
              <a:spLocks noChangeArrowheads="1"/>
            </p:cNvSpPr>
            <p:nvPr/>
          </p:nvSpPr>
          <p:spPr bwMode="auto">
            <a:xfrm>
              <a:off x="2232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66" name="Rectangle 126"/>
            <p:cNvSpPr>
              <a:spLocks noChangeArrowheads="1"/>
            </p:cNvSpPr>
            <p:nvPr/>
          </p:nvSpPr>
          <p:spPr bwMode="auto">
            <a:xfrm>
              <a:off x="2310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67" name="Rectangle 127"/>
            <p:cNvSpPr>
              <a:spLocks noChangeArrowheads="1"/>
            </p:cNvSpPr>
            <p:nvPr/>
          </p:nvSpPr>
          <p:spPr bwMode="auto">
            <a:xfrm>
              <a:off x="2382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68" name="Rectangle 128"/>
            <p:cNvSpPr>
              <a:spLocks noChangeArrowheads="1"/>
            </p:cNvSpPr>
            <p:nvPr/>
          </p:nvSpPr>
          <p:spPr bwMode="auto">
            <a:xfrm>
              <a:off x="2442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69" name="Rectangle 129"/>
            <p:cNvSpPr>
              <a:spLocks noChangeArrowheads="1"/>
            </p:cNvSpPr>
            <p:nvPr/>
          </p:nvSpPr>
          <p:spPr bwMode="auto">
            <a:xfrm>
              <a:off x="2508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70" name="Rectangle 130"/>
            <p:cNvSpPr>
              <a:spLocks noChangeArrowheads="1"/>
            </p:cNvSpPr>
            <p:nvPr/>
          </p:nvSpPr>
          <p:spPr bwMode="auto">
            <a:xfrm>
              <a:off x="2580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71" name="Rectangle 131"/>
            <p:cNvSpPr>
              <a:spLocks noChangeArrowheads="1"/>
            </p:cNvSpPr>
            <p:nvPr/>
          </p:nvSpPr>
          <p:spPr bwMode="auto">
            <a:xfrm>
              <a:off x="2658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72" name="Rectangle 132"/>
            <p:cNvSpPr>
              <a:spLocks noChangeArrowheads="1"/>
            </p:cNvSpPr>
            <p:nvPr/>
          </p:nvSpPr>
          <p:spPr bwMode="auto">
            <a:xfrm>
              <a:off x="2736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73" name="Rectangle 133"/>
            <p:cNvSpPr>
              <a:spLocks noChangeArrowheads="1"/>
            </p:cNvSpPr>
            <p:nvPr/>
          </p:nvSpPr>
          <p:spPr bwMode="auto">
            <a:xfrm>
              <a:off x="2814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74" name="Rectangle 134"/>
            <p:cNvSpPr>
              <a:spLocks noChangeArrowheads="1"/>
            </p:cNvSpPr>
            <p:nvPr/>
          </p:nvSpPr>
          <p:spPr bwMode="auto">
            <a:xfrm>
              <a:off x="2892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75" name="Rectangle 135"/>
            <p:cNvSpPr>
              <a:spLocks noChangeArrowheads="1"/>
            </p:cNvSpPr>
            <p:nvPr/>
          </p:nvSpPr>
          <p:spPr bwMode="auto">
            <a:xfrm>
              <a:off x="2964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76" name="Rectangle 136"/>
            <p:cNvSpPr>
              <a:spLocks noChangeArrowheads="1"/>
            </p:cNvSpPr>
            <p:nvPr/>
          </p:nvSpPr>
          <p:spPr bwMode="auto">
            <a:xfrm>
              <a:off x="3024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77" name="Rectangle 137"/>
            <p:cNvSpPr>
              <a:spLocks noChangeArrowheads="1"/>
            </p:cNvSpPr>
            <p:nvPr/>
          </p:nvSpPr>
          <p:spPr bwMode="auto">
            <a:xfrm>
              <a:off x="3090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78" name="Rectangle 138"/>
            <p:cNvSpPr>
              <a:spLocks noChangeArrowheads="1"/>
            </p:cNvSpPr>
            <p:nvPr/>
          </p:nvSpPr>
          <p:spPr bwMode="auto">
            <a:xfrm>
              <a:off x="3162" y="3720"/>
              <a:ext cx="38" cy="21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79" name="Rectangle 139"/>
            <p:cNvSpPr>
              <a:spLocks noChangeArrowheads="1"/>
            </p:cNvSpPr>
            <p:nvPr/>
          </p:nvSpPr>
          <p:spPr bwMode="auto">
            <a:xfrm>
              <a:off x="2112" y="372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80" name="Rectangle 140"/>
            <p:cNvSpPr>
              <a:spLocks noChangeArrowheads="1"/>
            </p:cNvSpPr>
            <p:nvPr/>
          </p:nvSpPr>
          <p:spPr bwMode="auto">
            <a:xfrm>
              <a:off x="2190" y="3894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81" name="Rectangle 141"/>
            <p:cNvSpPr>
              <a:spLocks noChangeArrowheads="1"/>
            </p:cNvSpPr>
            <p:nvPr/>
          </p:nvSpPr>
          <p:spPr bwMode="auto">
            <a:xfrm>
              <a:off x="2268" y="372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82" name="Rectangle 142"/>
            <p:cNvSpPr>
              <a:spLocks noChangeArrowheads="1"/>
            </p:cNvSpPr>
            <p:nvPr/>
          </p:nvSpPr>
          <p:spPr bwMode="auto">
            <a:xfrm>
              <a:off x="2340" y="390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83" name="Rectangle 143"/>
            <p:cNvSpPr>
              <a:spLocks noChangeArrowheads="1"/>
            </p:cNvSpPr>
            <p:nvPr/>
          </p:nvSpPr>
          <p:spPr bwMode="auto">
            <a:xfrm>
              <a:off x="2406" y="372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84" name="Rectangle 144"/>
            <p:cNvSpPr>
              <a:spLocks noChangeArrowheads="1"/>
            </p:cNvSpPr>
            <p:nvPr/>
          </p:nvSpPr>
          <p:spPr bwMode="auto">
            <a:xfrm>
              <a:off x="2466" y="390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85" name="Rectangle 145"/>
            <p:cNvSpPr>
              <a:spLocks noChangeArrowheads="1"/>
            </p:cNvSpPr>
            <p:nvPr/>
          </p:nvSpPr>
          <p:spPr bwMode="auto">
            <a:xfrm>
              <a:off x="2538" y="372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86" name="Rectangle 146"/>
            <p:cNvSpPr>
              <a:spLocks noChangeArrowheads="1"/>
            </p:cNvSpPr>
            <p:nvPr/>
          </p:nvSpPr>
          <p:spPr bwMode="auto">
            <a:xfrm>
              <a:off x="2616" y="390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87" name="Rectangle 147"/>
            <p:cNvSpPr>
              <a:spLocks noChangeArrowheads="1"/>
            </p:cNvSpPr>
            <p:nvPr/>
          </p:nvSpPr>
          <p:spPr bwMode="auto">
            <a:xfrm>
              <a:off x="2694" y="372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88" name="Rectangle 148"/>
            <p:cNvSpPr>
              <a:spLocks noChangeArrowheads="1"/>
            </p:cNvSpPr>
            <p:nvPr/>
          </p:nvSpPr>
          <p:spPr bwMode="auto">
            <a:xfrm>
              <a:off x="2772" y="3894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89" name="Rectangle 149"/>
            <p:cNvSpPr>
              <a:spLocks noChangeArrowheads="1"/>
            </p:cNvSpPr>
            <p:nvPr/>
          </p:nvSpPr>
          <p:spPr bwMode="auto">
            <a:xfrm>
              <a:off x="2850" y="372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90" name="Rectangle 150"/>
            <p:cNvSpPr>
              <a:spLocks noChangeArrowheads="1"/>
            </p:cNvSpPr>
            <p:nvPr/>
          </p:nvSpPr>
          <p:spPr bwMode="auto">
            <a:xfrm>
              <a:off x="2922" y="390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91" name="Rectangle 151"/>
            <p:cNvSpPr>
              <a:spLocks noChangeArrowheads="1"/>
            </p:cNvSpPr>
            <p:nvPr/>
          </p:nvSpPr>
          <p:spPr bwMode="auto">
            <a:xfrm>
              <a:off x="2988" y="372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92" name="Rectangle 152"/>
            <p:cNvSpPr>
              <a:spLocks noChangeArrowheads="1"/>
            </p:cNvSpPr>
            <p:nvPr/>
          </p:nvSpPr>
          <p:spPr bwMode="auto">
            <a:xfrm>
              <a:off x="3054" y="390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93" name="Rectangle 153"/>
            <p:cNvSpPr>
              <a:spLocks noChangeArrowheads="1"/>
            </p:cNvSpPr>
            <p:nvPr/>
          </p:nvSpPr>
          <p:spPr bwMode="auto">
            <a:xfrm>
              <a:off x="3120" y="3720"/>
              <a:ext cx="42" cy="32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94" name="Rectangle 154"/>
            <p:cNvSpPr>
              <a:spLocks noChangeArrowheads="1"/>
            </p:cNvSpPr>
            <p:nvPr/>
          </p:nvSpPr>
          <p:spPr bwMode="auto">
            <a:xfrm>
              <a:off x="3198" y="3894"/>
              <a:ext cx="132" cy="38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95" name="Rectangle 155"/>
            <p:cNvSpPr>
              <a:spLocks noChangeArrowheads="1"/>
            </p:cNvSpPr>
            <p:nvPr/>
          </p:nvSpPr>
          <p:spPr bwMode="auto">
            <a:xfrm>
              <a:off x="3252" y="3822"/>
              <a:ext cx="92" cy="108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96" name="Rectangle 156"/>
            <p:cNvSpPr>
              <a:spLocks noChangeArrowheads="1"/>
            </p:cNvSpPr>
            <p:nvPr/>
          </p:nvSpPr>
          <p:spPr bwMode="auto">
            <a:xfrm>
              <a:off x="1776" y="3888"/>
              <a:ext cx="330" cy="44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597" name="Rectangle 157"/>
            <p:cNvSpPr>
              <a:spLocks noChangeArrowheads="1"/>
            </p:cNvSpPr>
            <p:nvPr/>
          </p:nvSpPr>
          <p:spPr bwMode="auto">
            <a:xfrm>
              <a:off x="1746" y="3828"/>
              <a:ext cx="80" cy="96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9598" name="Text Box 158"/>
          <p:cNvSpPr txBox="1">
            <a:spLocks noChangeArrowheads="1"/>
          </p:cNvSpPr>
          <p:nvPr/>
        </p:nvSpPr>
        <p:spPr bwMode="auto">
          <a:xfrm>
            <a:off x="2901950" y="0"/>
            <a:ext cx="3689350" cy="66675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FF0000"/>
                </a:solidFill>
              </a:rPr>
              <a:t>MASK DESIGNS</a:t>
            </a:r>
          </a:p>
        </p:txBody>
      </p:sp>
      <p:sp>
        <p:nvSpPr>
          <p:cNvPr id="189599" name="Text Box 159"/>
          <p:cNvSpPr txBox="1">
            <a:spLocks noChangeArrowheads="1"/>
          </p:cNvSpPr>
          <p:nvPr/>
        </p:nvSpPr>
        <p:spPr bwMode="auto">
          <a:xfrm>
            <a:off x="44450" y="960438"/>
            <a:ext cx="89471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>
                <a:solidFill>
                  <a:srgbClr val="3333FF"/>
                </a:solidFill>
              </a:rPr>
              <a:t>Mask 1 : p+                                    Mask 5 : Opening Contacts over  dc pad, bias pad              </a:t>
            </a:r>
          </a:p>
          <a:p>
            <a:pPr algn="l"/>
            <a:r>
              <a:rPr lang="en-US" b="1">
                <a:solidFill>
                  <a:srgbClr val="3333FF"/>
                </a:solidFill>
              </a:rPr>
              <a:t>Mask2  : Capacitor (Sio</a:t>
            </a:r>
            <a:r>
              <a:rPr lang="en-US" b="1" baseline="-25000">
                <a:solidFill>
                  <a:srgbClr val="3333FF"/>
                </a:solidFill>
              </a:rPr>
              <a:t>2</a:t>
            </a:r>
            <a:r>
              <a:rPr lang="en-US" b="1">
                <a:solidFill>
                  <a:srgbClr val="3333FF"/>
                </a:solidFill>
              </a:rPr>
              <a:t>)</a:t>
            </a:r>
            <a:r>
              <a:rPr lang="en-US" b="1" baseline="-25000">
                <a:solidFill>
                  <a:srgbClr val="3333FF"/>
                </a:solidFill>
              </a:rPr>
              <a:t>                    </a:t>
            </a:r>
            <a:r>
              <a:rPr lang="en-US" b="1">
                <a:solidFill>
                  <a:srgbClr val="3333FF"/>
                </a:solidFill>
              </a:rPr>
              <a:t>Mask 6 : Metal</a:t>
            </a:r>
            <a:endParaRPr lang="en-US" b="1" baseline="-25000">
              <a:solidFill>
                <a:srgbClr val="3333FF"/>
              </a:solidFill>
            </a:endParaRPr>
          </a:p>
          <a:p>
            <a:pPr algn="l"/>
            <a:r>
              <a:rPr lang="en-US" b="1">
                <a:solidFill>
                  <a:srgbClr val="3333FF"/>
                </a:solidFill>
              </a:rPr>
              <a:t>Mask3  : Polycontact opening      Mask 7 : Protective layer  </a:t>
            </a:r>
          </a:p>
          <a:p>
            <a:pPr algn="l"/>
            <a:r>
              <a:rPr lang="en-US" b="1">
                <a:solidFill>
                  <a:srgbClr val="3333FF"/>
                </a:solidFill>
              </a:rPr>
              <a:t>Mask4  : Polyresistor</a:t>
            </a:r>
          </a:p>
        </p:txBody>
      </p:sp>
      <p:sp>
        <p:nvSpPr>
          <p:cNvPr id="160" name="テキスト ボックス 159"/>
          <p:cNvSpPr txBox="1"/>
          <p:nvPr/>
        </p:nvSpPr>
        <p:spPr>
          <a:xfrm>
            <a:off x="0" y="0"/>
            <a:ext cx="1747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 smtClean="0">
                <a:solidFill>
                  <a:srgbClr val="FF0000"/>
                </a:solidFill>
              </a:rPr>
              <a:t>First Batch</a:t>
            </a:r>
            <a:endParaRPr kumimoji="1" lang="ja-JP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476" y="276451"/>
            <a:ext cx="3603624" cy="358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1249363" y="0"/>
            <a:ext cx="6386512" cy="544512"/>
          </a:xfrm>
          <a:prstGeom prst="rect">
            <a:avLst/>
          </a:prstGeom>
          <a:noFill/>
          <a:ln w="2540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800" b="1">
                <a:solidFill>
                  <a:srgbClr val="FF0000"/>
                </a:solidFill>
              </a:rPr>
              <a:t>Actual Silicon Microstrip Detector</a:t>
            </a:r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214313" y="3614738"/>
            <a:ext cx="22601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400" b="1" dirty="0">
                <a:solidFill>
                  <a:srgbClr val="3333FF"/>
                </a:solidFill>
              </a:rPr>
              <a:t>Geometry :  76mm *  47mm</a:t>
            </a:r>
          </a:p>
        </p:txBody>
      </p:sp>
      <p:grpSp>
        <p:nvGrpSpPr>
          <p:cNvPr id="2" name="Group 15"/>
          <p:cNvGrpSpPr/>
          <p:nvPr/>
        </p:nvGrpSpPr>
        <p:grpSpPr>
          <a:xfrm>
            <a:off x="3733800" y="2971800"/>
            <a:ext cx="5105400" cy="3665537"/>
            <a:chOff x="371475" y="-298540"/>
            <a:chExt cx="8366125" cy="6935878"/>
          </a:xfrm>
        </p:grpSpPr>
        <p:pic>
          <p:nvPicPr>
            <p:cNvPr id="17" name="Picture 4" descr="DSCN6688a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9413" y="1468438"/>
              <a:ext cx="8358187" cy="5168900"/>
            </a:xfrm>
            <a:prstGeom prst="rect">
              <a:avLst/>
            </a:prstGeom>
            <a:noFill/>
          </p:spPr>
        </p:pic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1882775" y="-298540"/>
              <a:ext cx="5872164" cy="1180099"/>
            </a:xfrm>
            <a:prstGeom prst="rect">
              <a:avLst/>
            </a:prstGeom>
            <a:noFill/>
            <a:ln w="25400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chemeClr val="hlink"/>
                  </a:solidFill>
                </a:rPr>
                <a:t> </a:t>
              </a:r>
              <a:r>
                <a:rPr lang="en-US" sz="1200" b="1" i="1" dirty="0">
                  <a:solidFill>
                    <a:srgbClr val="FF0000"/>
                  </a:solidFill>
                </a:rPr>
                <a:t>Microscopic view of  SILICON MICROSTRIP  DETECTOR</a:t>
              </a:r>
            </a:p>
          </p:txBody>
        </p:sp>
        <p:sp>
          <p:nvSpPr>
            <p:cNvPr id="19" name="Text Box 9"/>
            <p:cNvSpPr txBox="1">
              <a:spLocks noChangeArrowheads="1"/>
            </p:cNvSpPr>
            <p:nvPr/>
          </p:nvSpPr>
          <p:spPr bwMode="auto">
            <a:xfrm>
              <a:off x="1700213" y="3692525"/>
              <a:ext cx="171450" cy="823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endParaRPr lang="en-US" sz="4800">
                <a:solidFill>
                  <a:srgbClr val="996633"/>
                </a:solidFill>
              </a:endParaRPr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>
              <a:off x="3554413" y="1208088"/>
              <a:ext cx="1046162" cy="14620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3199322" y="863084"/>
              <a:ext cx="1188009" cy="496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 dirty="0">
                  <a:solidFill>
                    <a:srgbClr val="3333FF"/>
                  </a:solidFill>
                </a:rPr>
                <a:t>Bias pad</a:t>
              </a:r>
            </a:p>
          </p:txBody>
        </p:sp>
        <p:sp>
          <p:nvSpPr>
            <p:cNvPr id="22" name="Line 16"/>
            <p:cNvSpPr>
              <a:spLocks noChangeShapeType="1"/>
            </p:cNvSpPr>
            <p:nvPr/>
          </p:nvSpPr>
          <p:spPr bwMode="auto">
            <a:xfrm>
              <a:off x="2540000" y="1198563"/>
              <a:ext cx="2073275" cy="2187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 Box 17"/>
            <p:cNvSpPr txBox="1">
              <a:spLocks noChangeArrowheads="1"/>
            </p:cNvSpPr>
            <p:nvPr/>
          </p:nvSpPr>
          <p:spPr bwMode="auto">
            <a:xfrm>
              <a:off x="2030234" y="828160"/>
              <a:ext cx="1012679" cy="496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 dirty="0">
                  <a:solidFill>
                    <a:srgbClr val="3333FF"/>
                  </a:solidFill>
                </a:rPr>
                <a:t>Ac pad</a:t>
              </a:r>
            </a:p>
          </p:txBody>
        </p:sp>
        <p:sp>
          <p:nvSpPr>
            <p:cNvPr id="24" name="Line 18"/>
            <p:cNvSpPr>
              <a:spLocks noChangeShapeType="1"/>
            </p:cNvSpPr>
            <p:nvPr/>
          </p:nvSpPr>
          <p:spPr bwMode="auto">
            <a:xfrm>
              <a:off x="1565275" y="1208088"/>
              <a:ext cx="2433638" cy="2263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 Box 19"/>
            <p:cNvSpPr txBox="1">
              <a:spLocks noChangeArrowheads="1"/>
            </p:cNvSpPr>
            <p:nvPr/>
          </p:nvSpPr>
          <p:spPr bwMode="auto">
            <a:xfrm>
              <a:off x="920750" y="901700"/>
              <a:ext cx="860425" cy="807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rgbClr val="3333FF"/>
                  </a:solidFill>
                </a:rPr>
                <a:t>Dc pad</a:t>
              </a:r>
            </a:p>
          </p:txBody>
        </p:sp>
        <p:sp>
          <p:nvSpPr>
            <p:cNvPr id="26" name="Line 20"/>
            <p:cNvSpPr>
              <a:spLocks noChangeShapeType="1"/>
            </p:cNvSpPr>
            <p:nvPr/>
          </p:nvSpPr>
          <p:spPr bwMode="auto">
            <a:xfrm>
              <a:off x="371475" y="746125"/>
              <a:ext cx="1703388" cy="2551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743325" y="3448050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3333FF"/>
                </a:solidFill>
              </a:rPr>
              <a:t>poly</a:t>
            </a:r>
            <a:endParaRPr lang="en-US" sz="1000" b="1" dirty="0">
              <a:solidFill>
                <a:srgbClr val="3333FF"/>
              </a:solidFill>
            </a:endParaRPr>
          </a:p>
        </p:txBody>
      </p:sp>
      <p:pic>
        <p:nvPicPr>
          <p:cNvPr id="28" name="Picture 4" descr="DSCN6636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62400"/>
            <a:ext cx="3695732" cy="27432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4" name="Object 4"/>
          <p:cNvGraphicFramePr>
            <a:graphicFrameLocks noChangeAspect="1"/>
          </p:cNvGraphicFramePr>
          <p:nvPr/>
        </p:nvGraphicFramePr>
        <p:xfrm>
          <a:off x="0" y="679450"/>
          <a:ext cx="8713788" cy="5999163"/>
        </p:xfrm>
        <a:graphic>
          <a:graphicData uri="http://schemas.openxmlformats.org/presentationml/2006/ole">
            <p:oleObj spid="_x0000_s1026" name="Chart" r:id="rId3" imgW="9972751" imgH="6886651" progId="Excel.Sheet.8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" y="0"/>
          <a:ext cx="9037674" cy="6477000"/>
        </p:xfrm>
        <a:graphic>
          <a:graphicData uri="http://schemas.openxmlformats.org/presentationml/2006/ole">
            <p:oleObj spid="_x0000_s2050" name="Chart" r:id="rId3" imgW="7096049" imgH="5019751" progId="Excel.Sheet.8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2432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Second </a:t>
            </a:r>
            <a:r>
              <a:rPr lang="en-US" altLang="ja-JP" sz="2800" b="1" i="1" dirty="0" smtClean="0">
                <a:solidFill>
                  <a:srgbClr val="FF0000"/>
                </a:solidFill>
              </a:rPr>
              <a:t>Batch</a:t>
            </a:r>
            <a:r>
              <a:rPr lang="en-US" sz="2800" b="1" i="1" dirty="0" smtClean="0">
                <a:solidFill>
                  <a:srgbClr val="FF0000"/>
                </a:solidFill>
              </a:rPr>
              <a:t> </a:t>
            </a:r>
            <a:r>
              <a:rPr lang="en-US" sz="2800" b="1" i="1" dirty="0" smtClean="0">
                <a:solidFill>
                  <a:srgbClr val="FF0000"/>
                </a:solidFill>
              </a:rPr>
              <a:t>: 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81001"/>
            <a:ext cx="8991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3300"/>
                </a:solidFill>
              </a:rPr>
              <a:t>Detectors Produced</a:t>
            </a:r>
            <a:r>
              <a:rPr lang="en-US" sz="3200" b="1" dirty="0" smtClean="0">
                <a:solidFill>
                  <a:schemeClr val="accent2"/>
                </a:solidFill>
              </a:rPr>
              <a:t> :  </a:t>
            </a:r>
            <a:r>
              <a:rPr lang="en-US" sz="3200" b="1" dirty="0" smtClean="0">
                <a:solidFill>
                  <a:srgbClr val="3333FF"/>
                </a:solidFill>
              </a:rPr>
              <a:t>1) SSD             -  5 No’s </a:t>
            </a:r>
          </a:p>
          <a:p>
            <a:pPr>
              <a:buFontTx/>
              <a:buNone/>
            </a:pPr>
            <a:r>
              <a:rPr lang="en-US" sz="3200" b="1" dirty="0" smtClean="0">
                <a:solidFill>
                  <a:srgbClr val="3333FF"/>
                </a:solidFill>
              </a:rPr>
              <a:t>                                         2) DSSD – SL  - 10 No’s</a:t>
            </a:r>
          </a:p>
          <a:p>
            <a:pPr>
              <a:buFontTx/>
              <a:buNone/>
            </a:pPr>
            <a:r>
              <a:rPr lang="en-US" sz="3200" b="1" dirty="0" smtClean="0">
                <a:solidFill>
                  <a:srgbClr val="3333FF"/>
                </a:solidFill>
              </a:rPr>
              <a:t>                                         3) DSSD – DL  - 10 No’s</a:t>
            </a:r>
          </a:p>
          <a:p>
            <a:endParaRPr lang="en-US" sz="32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914400" y="2162175"/>
            <a:ext cx="7772400" cy="46958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Wafer crystal orientation   :  &lt; 100 &gt;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Type   :  FZ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Wafer thickness  :  300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µm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Size      : 4 inch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Resistivity   :  &gt; 10 to 20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Kohm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-cm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Breakdown voltage   :  &gt; 300V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Polysilicon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resistor value  :  &gt; 4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Megaohms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Total Dark current  :  &lt;= 2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microamps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@ 100V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Area                  : 79600 x 28400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Effective Area   : 76800 x 25600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752600"/>
            <a:ext cx="2915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Wafer specifications :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016000"/>
            <a:ext cx="8523288" cy="61420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b="1" dirty="0">
                <a:solidFill>
                  <a:srgbClr val="FF0000"/>
                </a:solidFill>
              </a:rPr>
              <a:t>P side </a:t>
            </a:r>
            <a:r>
              <a:rPr lang="en-US" sz="2800" b="1" dirty="0" smtClean="0">
                <a:solidFill>
                  <a:srgbClr val="FF0000"/>
                </a:solidFill>
              </a:rPr>
              <a:t>: No. of Masks : 10 ( double </a:t>
            </a:r>
            <a:r>
              <a:rPr lang="en-US" sz="2800" b="1" smtClean="0">
                <a:solidFill>
                  <a:srgbClr val="FF0000"/>
                </a:solidFill>
              </a:rPr>
              <a:t>metal structure )</a:t>
            </a:r>
            <a:endParaRPr 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3333FF"/>
                </a:solidFill>
              </a:rPr>
              <a:t>   Number of strips   : 1024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>
                <a:solidFill>
                  <a:srgbClr val="3333FF"/>
                </a:solidFill>
              </a:rPr>
              <a:t>      Number of Readout strips : 512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>
                <a:solidFill>
                  <a:srgbClr val="3333FF"/>
                </a:solidFill>
              </a:rPr>
              <a:t>      Pitch   :  75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>
                <a:solidFill>
                  <a:srgbClr val="3333FF"/>
                </a:solidFill>
              </a:rPr>
              <a:t>      P+ strip width  :   50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>
                <a:solidFill>
                  <a:srgbClr val="3333FF"/>
                </a:solidFill>
              </a:rPr>
              <a:t>      P+ strip length  :  </a:t>
            </a:r>
            <a:r>
              <a:rPr lang="en-US" sz="2800" b="1" dirty="0" smtClean="0">
                <a:solidFill>
                  <a:srgbClr val="3333FF"/>
                </a:solidFill>
              </a:rPr>
              <a:t>25600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FF0000"/>
                </a:solidFill>
              </a:rPr>
              <a:t>N side</a:t>
            </a:r>
            <a:r>
              <a:rPr lang="en-US" sz="2800" b="1" dirty="0" smtClean="0"/>
              <a:t> :  </a:t>
            </a:r>
            <a:r>
              <a:rPr lang="en-US" sz="2800" b="1" dirty="0" smtClean="0">
                <a:solidFill>
                  <a:srgbClr val="FF0000"/>
                </a:solidFill>
              </a:rPr>
              <a:t>No. of Masks : 8</a:t>
            </a:r>
          </a:p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3333FF"/>
                </a:solidFill>
              </a:rPr>
              <a:t>Number of strips : 512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3333FF"/>
                </a:solidFill>
              </a:rPr>
              <a:t>    Pitch : 50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3333FF"/>
                </a:solidFill>
              </a:rPr>
              <a:t>    N+ strip width : 12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3333FF"/>
                </a:solidFill>
              </a:rPr>
              <a:t>    N+ strip length : 76800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3333FF"/>
                </a:solidFill>
              </a:rPr>
              <a:t>    P stop with ATTOL structure</a:t>
            </a:r>
            <a:endParaRPr lang="en-US" sz="2800" b="1" dirty="0">
              <a:solidFill>
                <a:srgbClr val="3333FF"/>
              </a:solidFill>
            </a:endParaRPr>
          </a:p>
          <a:p>
            <a:pPr algn="just">
              <a:lnSpc>
                <a:spcPct val="90000"/>
              </a:lnSpc>
            </a:pPr>
            <a:r>
              <a:rPr lang="en-US" sz="2800" b="1" dirty="0">
                <a:solidFill>
                  <a:srgbClr val="3333FF"/>
                </a:solidFill>
              </a:rPr>
              <a:t>AC pad accessibility of the strips will be available with double metal structure and as well as without double metal structure ( provision for bonding with </a:t>
            </a:r>
            <a:r>
              <a:rPr lang="en-US" sz="2800" b="1" dirty="0" err="1">
                <a:solidFill>
                  <a:srgbClr val="3333FF"/>
                </a:solidFill>
              </a:rPr>
              <a:t>kapton</a:t>
            </a:r>
            <a:r>
              <a:rPr lang="en-US" sz="2800" b="1" dirty="0">
                <a:solidFill>
                  <a:srgbClr val="3333FF"/>
                </a:solidFill>
              </a:rPr>
              <a:t> cable)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n-US" sz="2800" b="1" dirty="0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52400" y="66675"/>
            <a:ext cx="8755063" cy="57943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FF3300"/>
                </a:solidFill>
              </a:rPr>
              <a:t> </a:t>
            </a:r>
            <a:r>
              <a:rPr lang="en-US" sz="3200" b="1">
                <a:solidFill>
                  <a:srgbClr val="FF3300"/>
                </a:solidFill>
              </a:rPr>
              <a:t>Double sided silicon detector specifications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608</Words>
  <Application>Microsoft Office PowerPoint</Application>
  <PresentationFormat>画面に合わせる (4:3)</PresentationFormat>
  <Paragraphs>145</Paragraphs>
  <Slides>26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26</vt:i4>
      </vt:variant>
    </vt:vector>
  </HeadingPairs>
  <TitlesOfParts>
    <vt:vector size="28" baseType="lpstr">
      <vt:lpstr>Office Theme</vt:lpstr>
      <vt:lpstr>Chart</vt:lpstr>
      <vt:lpstr>スライド 1</vt:lpstr>
      <vt:lpstr>スライド 2</vt:lpstr>
      <vt:lpstr>スライド 3</vt:lpstr>
      <vt:lpstr>スライド 4</vt:lpstr>
      <vt:lpstr>スライド 5</vt:lpstr>
      <vt:lpstr>スライド 6</vt:lpstr>
      <vt:lpstr>スライド 7</vt:lpstr>
      <vt:lpstr>スライド 8</vt:lpstr>
      <vt:lpstr>スライド 9</vt:lpstr>
      <vt:lpstr>スライド 10</vt:lpstr>
      <vt:lpstr>スライド 11</vt:lpstr>
      <vt:lpstr>Double-sided Silicon Microstrip detector　</vt:lpstr>
      <vt:lpstr>スライド 13</vt:lpstr>
      <vt:lpstr>スライド 14</vt:lpstr>
      <vt:lpstr>スライド 15</vt:lpstr>
      <vt:lpstr>スライド 16</vt:lpstr>
      <vt:lpstr>スライド 17</vt:lpstr>
      <vt:lpstr>スライド 18</vt:lpstr>
      <vt:lpstr>スライド 19</vt:lpstr>
      <vt:lpstr>スライド 20</vt:lpstr>
      <vt:lpstr>スライド 21</vt:lpstr>
      <vt:lpstr>スライド 22</vt:lpstr>
      <vt:lpstr>スライド 23</vt:lpstr>
      <vt:lpstr>スライド 24</vt:lpstr>
      <vt:lpstr>スライド 25</vt:lpstr>
      <vt:lpstr>スライド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kamesh</dc:creator>
  <cp:lastModifiedBy>belle</cp:lastModifiedBy>
  <cp:revision>15</cp:revision>
  <dcterms:created xsi:type="dcterms:W3CDTF">2009-01-09T11:10:49Z</dcterms:created>
  <dcterms:modified xsi:type="dcterms:W3CDTF">2009-03-18T05:07:21Z</dcterms:modified>
</cp:coreProperties>
</file>