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s/slide22.xml" ContentType="application/vnd.openxmlformats-officedocument.presentationml.slid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Layouts/slideLayout13.xml" ContentType="application/vnd.openxmlformats-officedocument.presentationml.slideLayout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9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705" r:id="rId1"/>
  </p:sldMasterIdLst>
  <p:sldIdLst>
    <p:sldId id="273" r:id="rId2"/>
    <p:sldId id="274" r:id="rId3"/>
    <p:sldId id="275" r:id="rId4"/>
    <p:sldId id="277" r:id="rId5"/>
    <p:sldId id="278" r:id="rId6"/>
    <p:sldId id="279" r:id="rId7"/>
    <p:sldId id="280" r:id="rId8"/>
    <p:sldId id="276" r:id="rId9"/>
    <p:sldId id="281" r:id="rId10"/>
    <p:sldId id="282" r:id="rId11"/>
    <p:sldId id="283" r:id="rId12"/>
    <p:sldId id="284" r:id="rId13"/>
    <p:sldId id="285" r:id="rId14"/>
    <p:sldId id="287" r:id="rId15"/>
    <p:sldId id="259" r:id="rId16"/>
    <p:sldId id="261" r:id="rId17"/>
    <p:sldId id="262" r:id="rId18"/>
    <p:sldId id="264" r:id="rId19"/>
    <p:sldId id="263" r:id="rId20"/>
    <p:sldId id="265" r:id="rId21"/>
    <p:sldId id="260" r:id="rId22"/>
    <p:sldId id="269" r:id="rId23"/>
    <p:sldId id="270" r:id="rId24"/>
    <p:sldId id="286" r:id="rId25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 horzBarState="maximized">
    <p:restoredLeft sz="13473" autoAdjust="0"/>
    <p:restoredTop sz="94660"/>
  </p:normalViewPr>
  <p:slideViewPr>
    <p:cSldViewPr snapToObjects="1">
      <p:cViewPr varScale="1">
        <p:scale>
          <a:sx n="144" d="100"/>
          <a:sy n="144" d="100"/>
        </p:scale>
        <p:origin x="-147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presProps" Target="presProps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viewProps" Target="viewProps.xml"/><Relationship Id="rId26" Type="http://schemas.openxmlformats.org/officeDocument/2006/relationships/printerSettings" Target="printerSettings/printerSettings1.bin"/><Relationship Id="rId30" Type="http://schemas.openxmlformats.org/officeDocument/2006/relationships/tableStyles" Target="tableStyles.xml"/><Relationship Id="rId11" Type="http://schemas.openxmlformats.org/officeDocument/2006/relationships/slide" Target="slides/slide10.xml"/><Relationship Id="rId29" Type="http://schemas.openxmlformats.org/officeDocument/2006/relationships/theme" Target="theme/theme1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6388" y="739588"/>
            <a:ext cx="8513762" cy="2729753"/>
          </a:xfrm>
        </p:spPr>
        <p:txBody>
          <a:bodyPr>
            <a:noAutofit/>
          </a:bodyPr>
          <a:lstStyle>
            <a:lvl1pPr algn="l">
              <a:lnSpc>
                <a:spcPts val="10800"/>
              </a:lnSpc>
              <a:defRPr sz="10000" b="1" spc="-250" baseline="0">
                <a:solidFill>
                  <a:schemeClr val="tx2"/>
                </a:solidFill>
              </a:defRPr>
            </a:lvl1pPr>
          </a:lstStyle>
          <a:p>
            <a:r>
              <a:rPr lang="ja-JP" altLang="en-US" smtClean="0"/>
              <a:t>マスタ タイトルの書式設定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6388" y="3505200"/>
            <a:ext cx="4683050" cy="1344706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440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75294"/>
            <a:ext cx="1600200" cy="365125"/>
          </a:xfrm>
        </p:spPr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</a:lstStyle>
          <a:p>
            <a:fld id="{A3E1D988-381E-FF46-8C6A-350A473345B5}" type="datetimeFigureOut">
              <a:rPr lang="ja-JP" altLang="en-US" smtClean="0"/>
              <a:pPr/>
              <a:t>09.3.19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09800" y="6275294"/>
            <a:ext cx="5638800" cy="365125"/>
          </a:xfrm>
        </p:spPr>
        <p:txBody>
          <a:bodyPr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6275294"/>
            <a:ext cx="609600" cy="365125"/>
          </a:xfrm>
        </p:spPr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fld id="{CBF14F85-A994-48A2-9419-7B6980C315A3}" type="slidenum">
              <a:rPr kumimoji="0" lang="ja-JP" altLang="en-US" smtClean="0"/>
              <a:pPr/>
              <a:t>‹#›</a:t>
            </a:fld>
            <a:endParaRPr kumimoji="0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823" y="1227427"/>
            <a:ext cx="3657600" cy="566738"/>
          </a:xfrm>
        </p:spPr>
        <p:txBody>
          <a:bodyPr anchor="b">
            <a:noAutofit/>
          </a:bodyPr>
          <a:lstStyle>
            <a:lvl1pPr algn="l">
              <a:defRPr sz="3600" b="0"/>
            </a:lvl1pPr>
          </a:lstStyle>
          <a:p>
            <a:r>
              <a:rPr lang="ja-JP" altLang="en-US" smtClean="0"/>
              <a:t>マスタ タイトルの書式設定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194096">
            <a:off x="4845353" y="975801"/>
            <a:ext cx="3496570" cy="4747249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アイコンをクリックして図を追加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823" y="1799793"/>
            <a:ext cx="3657600" cy="3991408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1D988-381E-FF46-8C6A-350A473345B5}" type="datetimeFigureOut">
              <a:rPr lang="ja-JP" altLang="en-US" smtClean="0"/>
              <a:pPr/>
              <a:t>09.3.19</a:t>
            </a:fld>
            <a:endParaRPr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B943-0158-304E-9A8D-96D535F69F1A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タイトルの上に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011" y="4329953"/>
            <a:ext cx="7907151" cy="927847"/>
          </a:xfrm>
        </p:spPr>
        <p:txBody>
          <a:bodyPr anchor="b" anchorCtr="0">
            <a:noAutofit/>
          </a:bodyPr>
          <a:lstStyle>
            <a:lvl1pPr algn="l">
              <a:defRPr sz="3600"/>
            </a:lvl1pPr>
          </a:lstStyle>
          <a:p>
            <a:r>
              <a:rPr lang="ja-JP" altLang="en-US" smtClean="0"/>
              <a:t>マスタ タイトルの書式設定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1D988-381E-FF46-8C6A-350A473345B5}" type="datetimeFigureOut">
              <a:rPr lang="ja-JP" altLang="en-US" smtClean="0"/>
              <a:pPr/>
              <a:t>09.3.19</a:t>
            </a:fld>
            <a:endParaRPr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B943-0158-304E-9A8D-96D535F69F1A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34196" y="5257800"/>
            <a:ext cx="7904950" cy="990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0" indent="0">
              <a:buNone/>
              <a:defRPr sz="1800"/>
            </a:lvl2pPr>
            <a:lvl3pPr marL="0" indent="0">
              <a:buNone/>
              <a:defRPr sz="18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 rot="319004">
            <a:off x="2075968" y="741009"/>
            <a:ext cx="4914362" cy="3240064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アイコンをクリックして図を追加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タイトル付き 2 つ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 rot="21346724">
            <a:off x="436037" y="494284"/>
            <a:ext cx="4663440" cy="3030003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アイコンをクリックして図を追加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011" y="4329953"/>
            <a:ext cx="7907151" cy="927847"/>
          </a:xfrm>
        </p:spPr>
        <p:txBody>
          <a:bodyPr anchor="b" anchorCtr="0">
            <a:noAutofit/>
          </a:bodyPr>
          <a:lstStyle>
            <a:lvl1pPr algn="l">
              <a:defRPr sz="3600"/>
            </a:lvl1pPr>
          </a:lstStyle>
          <a:p>
            <a:r>
              <a:rPr lang="ja-JP" altLang="en-US" smtClean="0"/>
              <a:t>マスタ タイトルの書式設定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1D988-381E-FF46-8C6A-350A473345B5}" type="datetimeFigureOut">
              <a:rPr lang="ja-JP" altLang="en-US" smtClean="0"/>
              <a:pPr/>
              <a:t>09.3.19</a:t>
            </a:fld>
            <a:endParaRPr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B943-0158-304E-9A8D-96D535F69F1A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34196" y="5257800"/>
            <a:ext cx="7904950" cy="990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0" indent="0">
              <a:buNone/>
              <a:defRPr sz="1800"/>
            </a:lvl2pPr>
            <a:lvl3pPr marL="0" indent="0">
              <a:buNone/>
              <a:defRPr sz="18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 rot="152337">
            <a:off x="4118577" y="735553"/>
            <a:ext cx="4663440" cy="3030003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アイコンをクリックして図を追加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ja-JP" altLang="en-US" smtClean="0"/>
              <a:t>マスタ タイトルの書式設定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1D988-381E-FF46-8C6A-350A473345B5}" type="datetimeFigureOut">
              <a:rPr lang="ja-JP" altLang="en-US" smtClean="0"/>
              <a:pPr/>
              <a:t>09.3.19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B943-0158-304E-9A8D-96D535F69F1A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2400" y="685801"/>
            <a:ext cx="757518" cy="5440680"/>
          </a:xfrm>
        </p:spPr>
        <p:txBody>
          <a:bodyPr vert="eaVert">
            <a:noAutofit/>
          </a:bodyPr>
          <a:lstStyle/>
          <a:p>
            <a:r>
              <a:rPr lang="ja-JP" altLang="en-US" smtClean="0"/>
              <a:t>マスタ タイトルの書式設定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1825" y="685801"/>
            <a:ext cx="6561137" cy="5440680"/>
          </a:xfrm>
        </p:spPr>
        <p:txBody>
          <a:bodyPr vert="eaVert">
            <a:normAutofit/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1D988-381E-FF46-8C6A-350A473345B5}" type="datetimeFigureOut">
              <a:rPr lang="ja-JP" altLang="en-US" smtClean="0"/>
              <a:pPr/>
              <a:t>09.3.19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B943-0158-304E-9A8D-96D535F69F1A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22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1D988-381E-FF46-8C6A-350A473345B5}" type="datetimeFigureOut">
              <a:rPr lang="ja-JP" altLang="en-US" smtClean="0"/>
              <a:pPr/>
              <a:t>09.3.19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B943-0158-304E-9A8D-96D535F69F1A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151" y="4822206"/>
            <a:ext cx="8511989" cy="1446975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ts val="13800"/>
              </a:lnSpc>
              <a:defRPr sz="13500" b="1" cap="none" spc="-250" baseline="0">
                <a:solidFill>
                  <a:schemeClr val="tx2"/>
                </a:solidFill>
              </a:defRPr>
            </a:lvl1pPr>
          </a:lstStyle>
          <a:p>
            <a:r>
              <a:rPr lang="ja-JP" altLang="en-US" smtClean="0"/>
              <a:t>マスタ タイトルの書式設定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4874" y="3525980"/>
            <a:ext cx="8355714" cy="1270752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4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図付きセク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151" y="4822206"/>
            <a:ext cx="8511989" cy="1446975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ts val="13800"/>
              </a:lnSpc>
              <a:defRPr sz="13500" b="1" cap="none" spc="-250" baseline="0">
                <a:solidFill>
                  <a:schemeClr val="tx2"/>
                </a:solidFill>
              </a:defRPr>
            </a:lvl1pPr>
          </a:lstStyle>
          <a:p>
            <a:r>
              <a:rPr lang="ja-JP" altLang="en-US" smtClean="0"/>
              <a:t>マスタ タイトルの書式設定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4874" y="3525980"/>
            <a:ext cx="4428426" cy="1270752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4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3"/>
          </p:nvPr>
        </p:nvSpPr>
        <p:spPr>
          <a:xfrm rot="21263043">
            <a:off x="5231118" y="261015"/>
            <a:ext cx="3433660" cy="4204035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アイコンをクリックして図を追加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ja-JP" altLang="en-US" smtClean="0"/>
              <a:t>マスタ タイトルの書式設定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2012" y="2057400"/>
            <a:ext cx="3863788" cy="4068763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1646" y="2057400"/>
            <a:ext cx="3867912" cy="4068763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1D988-381E-FF46-8C6A-350A473345B5}" type="datetimeFigureOut">
              <a:rPr lang="ja-JP" altLang="en-US" smtClean="0"/>
              <a:pPr/>
              <a:t>09.3.19</a:t>
            </a:fld>
            <a:endParaRPr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B943-0158-304E-9A8D-96D535F69F1A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775" y="582706"/>
            <a:ext cx="7918450" cy="78889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545" y="1546412"/>
            <a:ext cx="3867912" cy="464950"/>
          </a:xfrm>
        </p:spPr>
        <p:txBody>
          <a:bodyPr anchor="b">
            <a:noAutofit/>
          </a:bodyPr>
          <a:lstStyle>
            <a:lvl1pPr marL="0" indent="0" algn="ctr">
              <a:buNone/>
              <a:defRPr sz="26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936" y="2147887"/>
            <a:ext cx="3867912" cy="395128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313" y="1545018"/>
            <a:ext cx="3867912" cy="466344"/>
          </a:xfrm>
        </p:spPr>
        <p:txBody>
          <a:bodyPr anchor="b">
            <a:noAutofit/>
          </a:bodyPr>
          <a:lstStyle>
            <a:lvl1pPr marL="0" indent="0" algn="ctr">
              <a:buNone/>
              <a:defRPr sz="26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313" y="2147887"/>
            <a:ext cx="3867912" cy="395128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1D988-381E-FF46-8C6A-350A473345B5}" type="datetimeFigureOut">
              <a:rPr lang="ja-JP" altLang="en-US" smtClean="0"/>
              <a:pPr/>
              <a:t>09.3.19</a:t>
            </a:fld>
            <a:endParaRPr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B943-0158-304E-9A8D-96D535F69F1A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2" name="Rectangle 11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1D988-381E-FF46-8C6A-350A473345B5}" type="datetimeFigureOut">
              <a:rPr lang="ja-JP" altLang="en-US" smtClean="0"/>
              <a:pPr/>
              <a:t>09.3.19</a:t>
            </a:fld>
            <a:endParaRPr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B943-0158-304E-9A8D-96D535F69F1A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1D988-381E-FF46-8C6A-350A473345B5}" type="datetimeFigureOut">
              <a:rPr lang="ja-JP" altLang="en-US" smtClean="0"/>
              <a:pPr/>
              <a:t>09.3.19</a:t>
            </a:fld>
            <a:endParaRPr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B943-0158-304E-9A8D-96D535F69F1A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825" y="1720103"/>
            <a:ext cx="3657600" cy="1162050"/>
          </a:xfrm>
        </p:spPr>
        <p:txBody>
          <a:bodyPr anchor="b">
            <a:noAutofit/>
          </a:bodyPr>
          <a:lstStyle>
            <a:lvl1pPr algn="ctr">
              <a:defRPr sz="3600" b="0"/>
            </a:lvl1pPr>
          </a:lstStyle>
          <a:p>
            <a:r>
              <a:rPr lang="ja-JP" altLang="en-US" smtClean="0"/>
              <a:t>マスタ タイトルの書式設定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650" y="658906"/>
            <a:ext cx="3819338" cy="546725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825" y="2877671"/>
            <a:ext cx="3657600" cy="2339788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1D988-381E-FF46-8C6A-350A473345B5}" type="datetimeFigureOut">
              <a:rPr lang="ja-JP" altLang="en-US" smtClean="0"/>
              <a:pPr/>
              <a:t>09.3.19</a:t>
            </a:fld>
            <a:endParaRPr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14F85-A994-48A2-9419-7B6980C315A3}" type="slidenum">
              <a:rPr kumimoji="0" lang="ja-JP" altLang="en-US" smtClean="0"/>
              <a:pPr/>
              <a:t>‹#›</a:t>
            </a:fld>
            <a:endParaRPr kumimoji="0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14.xml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458200" cy="78889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ja-JP" altLang="en-US" smtClean="0"/>
              <a:t>マスタ タイトルの書式設定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95400"/>
            <a:ext cx="8458200" cy="5121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A3E1D988-381E-FF46-8C6A-350A473345B5}" type="datetimeFigureOut">
              <a:rPr lang="ja-JP" altLang="en-US" smtClean="0"/>
              <a:pPr/>
              <a:t>09.3.19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5318" y="6416675"/>
            <a:ext cx="56432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416675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fld id="{25DEB943-0158-304E-9A8D-96D535F69F1A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bg2"/>
        </a:buClr>
        <a:buSzPct val="90000"/>
        <a:buFont typeface="Wingdings 2" pitchFamily="18" charset="2"/>
        <a:buChar char="Ü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SzPct val="90000"/>
        <a:buFont typeface="Wingdings 2" pitchFamily="18" charset="2"/>
        <a:buChar char="Ü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ct val="20000"/>
        </a:spcBef>
        <a:buClr>
          <a:schemeClr val="bg2"/>
        </a:buClr>
        <a:buSzPct val="90000"/>
        <a:buFont typeface="Wingdings 2" pitchFamily="18" charset="2"/>
        <a:buChar char="Ü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SzPct val="90000"/>
        <a:buFont typeface="Wingdings 2" pitchFamily="18" charset="2"/>
        <a:buChar char="Ü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ct val="20000"/>
        </a:spcBef>
        <a:buClr>
          <a:schemeClr val="bg2"/>
        </a:buClr>
        <a:buSzPct val="90000"/>
        <a:buFont typeface="Wingdings 2" pitchFamily="18" charset="2"/>
        <a:buChar char="Ü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3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7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Relationship Id="rId6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3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7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6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3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sz="8800" dirty="0" smtClean="0"/>
              <a:t>Summary of the SVD session</a:t>
            </a:r>
            <a:endParaRPr lang="ja-JP" altLang="en-US" sz="8800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306388" y="3505200"/>
            <a:ext cx="4951412" cy="1344706"/>
          </a:xfrm>
        </p:spPr>
        <p:txBody>
          <a:bodyPr>
            <a:normAutofit fontScale="85000" lnSpcReduction="10000"/>
          </a:bodyPr>
          <a:lstStyle/>
          <a:p>
            <a:r>
              <a:rPr lang="en-US" altLang="ja-JP" dirty="0" smtClean="0"/>
              <a:t>19 March 2009</a:t>
            </a:r>
          </a:p>
          <a:p>
            <a:r>
              <a:rPr lang="en-US" altLang="ja-JP" dirty="0" smtClean="0"/>
              <a:t>T. Tsuboyama (KEK)</a:t>
            </a:r>
            <a:endParaRPr lang="ja-JP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Trigger issue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52400" y="1295401"/>
            <a:ext cx="4419600" cy="5492122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GLD decision requires ~5 </a:t>
            </a:r>
            <a:r>
              <a:rPr lang="en-US" altLang="ja-JP" dirty="0" smtClean="0">
                <a:latin typeface="Symbol" charset="2"/>
                <a:cs typeface="Symbol" charset="2"/>
              </a:rPr>
              <a:t>m</a:t>
            </a:r>
            <a:r>
              <a:rPr lang="en-US" altLang="ja-JP" dirty="0" smtClean="0"/>
              <a:t>sec.</a:t>
            </a:r>
          </a:p>
          <a:p>
            <a:r>
              <a:rPr lang="en-US" altLang="ja-JP" dirty="0" smtClean="0"/>
              <a:t>At 42 MHz, the 192 stage pipeline of APV25 can hold data for 4.6 </a:t>
            </a:r>
            <a:r>
              <a:rPr lang="en-US" altLang="ja-JP" dirty="0" smtClean="0">
                <a:latin typeface="Symbol" charset="2"/>
                <a:cs typeface="Symbol" charset="2"/>
              </a:rPr>
              <a:t>m</a:t>
            </a:r>
            <a:r>
              <a:rPr lang="en-US" altLang="ja-JP" dirty="0" smtClean="0"/>
              <a:t>sec.</a:t>
            </a:r>
          </a:p>
          <a:p>
            <a:r>
              <a:rPr lang="en-US" altLang="ja-JP" dirty="0" smtClean="0"/>
              <a:t>At 32 MHz operation, pipeline can hold data for ~6 </a:t>
            </a:r>
            <a:r>
              <a:rPr lang="en-US" altLang="ja-JP" dirty="0" smtClean="0">
                <a:latin typeface="Symbol" charset="2"/>
                <a:cs typeface="Symbol" charset="2"/>
              </a:rPr>
              <a:t>m</a:t>
            </a:r>
            <a:r>
              <a:rPr lang="en-US" altLang="ja-JP" dirty="0" smtClean="0"/>
              <a:t>sec.</a:t>
            </a:r>
          </a:p>
          <a:p>
            <a:pPr lvl="1"/>
            <a:r>
              <a:rPr lang="en-US" altLang="ja-JP" dirty="0" smtClean="0"/>
              <a:t>Dead time &gt; 3% at 30 kHz trigger rate.</a:t>
            </a:r>
          </a:p>
          <a:p>
            <a:r>
              <a:rPr lang="en-US" altLang="ja-JP" dirty="0" smtClean="0"/>
              <a:t>With &gt;500 </a:t>
            </a:r>
            <a:r>
              <a:rPr lang="en-US" altLang="ja-JP" dirty="0" err="1" smtClean="0"/>
              <a:t>nsec</a:t>
            </a:r>
            <a:r>
              <a:rPr lang="en-US" altLang="ja-JP" dirty="0" smtClean="0"/>
              <a:t> between adjacent triggers, the problem is relaxed. </a:t>
            </a:r>
            <a:endParaRPr lang="ja-JP" altLang="en-US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6400" y="1295401"/>
            <a:ext cx="4320000" cy="2552417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6400" y="3962401"/>
            <a:ext cx="4320000" cy="282512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Detector R&amp;D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04799" y="1066800"/>
            <a:ext cx="7995474" cy="148747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R&amp;D in Korea and India are now in good shape. </a:t>
            </a:r>
            <a:endParaRPr lang="ja-JP" altLang="en-US" dirty="0"/>
          </a:p>
        </p:txBody>
      </p:sp>
      <p:grpSp>
        <p:nvGrpSpPr>
          <p:cNvPr id="18" name="図形グループ 17"/>
          <p:cNvGrpSpPr/>
          <p:nvPr/>
        </p:nvGrpSpPr>
        <p:grpSpPr>
          <a:xfrm>
            <a:off x="5029200" y="1981200"/>
            <a:ext cx="3271073" cy="4498010"/>
            <a:chOff x="5644325" y="1994094"/>
            <a:chExt cx="3271073" cy="4498010"/>
          </a:xfrm>
        </p:grpSpPr>
        <p:pic>
          <p:nvPicPr>
            <p:cNvPr id="4" name="図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44326" y="2154695"/>
              <a:ext cx="3271072" cy="1634210"/>
            </a:xfrm>
            <a:prstGeom prst="rect">
              <a:avLst/>
            </a:prstGeom>
          </p:spPr>
        </p:pic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44325" y="4060842"/>
              <a:ext cx="3271073" cy="2431262"/>
            </a:xfrm>
            <a:prstGeom prst="rect">
              <a:avLst/>
            </a:prstGeom>
          </p:spPr>
        </p:pic>
        <p:pic>
          <p:nvPicPr>
            <p:cNvPr id="9" name="図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35285" y="1994094"/>
              <a:ext cx="2880113" cy="160601"/>
            </a:xfrm>
            <a:prstGeom prst="rect">
              <a:avLst/>
            </a:prstGeom>
          </p:spPr>
        </p:pic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79875" y="3857820"/>
              <a:ext cx="2535521" cy="203022"/>
            </a:xfrm>
            <a:prstGeom prst="rect">
              <a:avLst/>
            </a:prstGeom>
          </p:spPr>
        </p:pic>
      </p:grpSp>
      <p:pic>
        <p:nvPicPr>
          <p:cNvPr id="11" name="図 10"/>
          <p:cNvPicPr>
            <a:picLocks noChangeAspect="1"/>
          </p:cNvPicPr>
          <p:nvPr/>
        </p:nvPicPr>
        <p:blipFill>
          <a:blip r:embed="rId6"/>
          <a:srcRect b="4742"/>
          <a:stretch>
            <a:fillRect/>
          </a:stretch>
        </p:blipFill>
        <p:spPr>
          <a:xfrm>
            <a:off x="457200" y="4326552"/>
            <a:ext cx="3824699" cy="2152658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" y="1981200"/>
            <a:ext cx="3824699" cy="2230579"/>
          </a:xfrm>
          <a:prstGeom prst="rect">
            <a:avLst/>
          </a:prstGeom>
        </p:spPr>
      </p:pic>
      <p:sp>
        <p:nvSpPr>
          <p:cNvPr id="17" name="テキスト ボックス 16"/>
          <p:cNvSpPr txBox="1"/>
          <p:nvPr/>
        </p:nvSpPr>
        <p:spPr>
          <a:xfrm>
            <a:off x="76199" y="6419753"/>
            <a:ext cx="8839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err="1" smtClean="0"/>
              <a:t>Kyungpook</a:t>
            </a:r>
            <a:r>
              <a:rPr lang="en-US" altLang="ja-JP" dirty="0" smtClean="0"/>
              <a:t> Univ.: </a:t>
            </a:r>
            <a:r>
              <a:rPr lang="en-US" altLang="ja-JP" dirty="0" err="1" smtClean="0"/>
              <a:t>DongHa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Kah</a:t>
            </a:r>
            <a:r>
              <a:rPr lang="en-US" altLang="ja-JP" dirty="0" smtClean="0"/>
              <a:t>              Tata institute: K. </a:t>
            </a:r>
            <a:r>
              <a:rPr lang="en-US" altLang="ja-JP" dirty="0" err="1" smtClean="0"/>
              <a:t>Kameswara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Rao</a:t>
            </a:r>
            <a:endParaRPr lang="en-US" altLang="ja-JP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Monitor </a:t>
            </a:r>
            <a:r>
              <a:rPr lang="en-US" altLang="ja-JP" dirty="0" smtClean="0"/>
              <a:t>(</a:t>
            </a:r>
            <a:r>
              <a:rPr lang="en-US" altLang="ja-JP" dirty="0" err="1" smtClean="0"/>
              <a:t>Stanic</a:t>
            </a:r>
            <a:r>
              <a:rPr lang="en-US" altLang="ja-JP" dirty="0" smtClean="0"/>
              <a:t>)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295401"/>
            <a:ext cx="8458200" cy="2971800"/>
          </a:xfrm>
        </p:spPr>
        <p:txBody>
          <a:bodyPr>
            <a:normAutofit fontScale="92500" lnSpcReduction="20000"/>
          </a:bodyPr>
          <a:lstStyle/>
          <a:p>
            <a:r>
              <a:rPr lang="en-US" altLang="ja-JP" dirty="0" err="1" smtClean="0"/>
              <a:t>RADFETs</a:t>
            </a:r>
            <a:r>
              <a:rPr lang="en-US" altLang="ja-JP" dirty="0" smtClean="0"/>
              <a:t> are useful in the present SVD</a:t>
            </a:r>
          </a:p>
          <a:p>
            <a:pPr lvl="1"/>
            <a:r>
              <a:rPr lang="en-US" altLang="ja-JP" dirty="0" smtClean="0">
                <a:sym typeface="Wingdings"/>
              </a:rPr>
              <a:t>Are RADFET chips still available?</a:t>
            </a:r>
          </a:p>
          <a:p>
            <a:pPr lvl="1"/>
            <a:r>
              <a:rPr lang="en-US" altLang="ja-JP" dirty="0" smtClean="0">
                <a:sym typeface="Wingdings"/>
              </a:rPr>
              <a:t>Total dose can be estimated using sensor damage.</a:t>
            </a:r>
          </a:p>
          <a:p>
            <a:r>
              <a:rPr lang="en-US" altLang="ja-JP" dirty="0" smtClean="0">
                <a:sym typeface="Wingdings"/>
              </a:rPr>
              <a:t>Diamond sensor for radiation measurement and : In SVD3, we discussed to install several chips to silicon ladder. </a:t>
            </a:r>
          </a:p>
          <a:p>
            <a:r>
              <a:rPr lang="en-US" altLang="ja-JP" dirty="0" smtClean="0">
                <a:sym typeface="Wingdings"/>
              </a:rPr>
              <a:t>Temperature sensors are also </a:t>
            </a:r>
          </a:p>
          <a:p>
            <a:r>
              <a:rPr lang="en-US" altLang="ja-JP" dirty="0" smtClean="0">
                <a:sym typeface="Wingdings"/>
              </a:rPr>
              <a:t>Position monitor?</a:t>
            </a: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4483100"/>
            <a:ext cx="2654300" cy="210820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4483100"/>
            <a:ext cx="4171923" cy="21082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err="1" smtClean="0"/>
              <a:t>Foraward</a:t>
            </a:r>
            <a:r>
              <a:rPr lang="en-US" altLang="ja-JP" dirty="0" smtClean="0"/>
              <a:t> detector </a:t>
            </a:r>
            <a:r>
              <a:rPr lang="en-US" altLang="ja-JP" dirty="0" smtClean="0"/>
              <a:t>(Iwasaki</a:t>
            </a:r>
            <a:r>
              <a:rPr lang="en-US" altLang="ja-JP" dirty="0" smtClean="0"/>
              <a:t>)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Purpose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altLang="ja-JP" dirty="0" smtClean="0"/>
              <a:t>Extend the Belle acceptance to improve physics potential.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altLang="ja-JP" dirty="0" smtClean="0"/>
              <a:t>Measure the </a:t>
            </a:r>
            <a:r>
              <a:rPr lang="en-US" altLang="ja-JP" dirty="0" err="1" smtClean="0"/>
              <a:t>e</a:t>
            </a:r>
            <a:r>
              <a:rPr lang="en-US" altLang="ja-JP" dirty="0" smtClean="0"/>
              <a:t>+ or </a:t>
            </a:r>
            <a:r>
              <a:rPr lang="en-US" altLang="ja-JP" dirty="0" err="1" smtClean="0"/>
              <a:t>e</a:t>
            </a:r>
            <a:r>
              <a:rPr lang="en-US" altLang="ja-JP" dirty="0" smtClean="0"/>
              <a:t>- which is generated in the </a:t>
            </a:r>
            <a:r>
              <a:rPr lang="en-US" altLang="ja-JP" dirty="0" err="1" smtClean="0"/>
              <a:t>e+e</a:t>
            </a:r>
            <a:r>
              <a:rPr lang="en-US" altLang="ja-JP" dirty="0" smtClean="0"/>
              <a:t>- interaction and scattered by beam. Then the beam size measurement becomes  possible.</a:t>
            </a:r>
          </a:p>
          <a:p>
            <a:r>
              <a:rPr lang="en-US" altLang="ja-JP" dirty="0" smtClean="0"/>
              <a:t>For 2, random triggered data should be used. </a:t>
            </a:r>
          </a:p>
          <a:p>
            <a:r>
              <a:rPr lang="en-US" altLang="ja-JP" dirty="0" smtClean="0"/>
              <a:t>If enough space is not available, we must consider to extend the angular acceptance of SVD </a:t>
            </a:r>
          </a:p>
          <a:p>
            <a:endParaRPr lang="ja-JP" altLang="en-US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4822811"/>
            <a:ext cx="4108450" cy="1882789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5650" y="4822811"/>
            <a:ext cx="4121150" cy="188278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TASK LIST</a:t>
            </a:r>
            <a:endParaRPr lang="ja-JP" altLang="en-US" dirty="0"/>
          </a:p>
        </p:txBody>
      </p:sp>
      <p:sp>
        <p:nvSpPr>
          <p:cNvPr id="4" name="サブタイトル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Software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017494"/>
            <a:ext cx="8458200" cy="5611906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/>
              <a:t>Online:</a:t>
            </a:r>
          </a:p>
          <a:p>
            <a:pPr lvl="1"/>
            <a:r>
              <a:rPr lang="en-US" altLang="ja-JP" dirty="0" smtClean="0"/>
              <a:t>Cluster finding and time reconstruction</a:t>
            </a:r>
          </a:p>
          <a:p>
            <a:pPr lvl="1"/>
            <a:r>
              <a:rPr lang="en-US" altLang="ja-JP" dirty="0" smtClean="0"/>
              <a:t>Calibration</a:t>
            </a:r>
          </a:p>
          <a:p>
            <a:pPr lvl="1"/>
            <a:r>
              <a:rPr lang="en-US" altLang="ja-JP" dirty="0" smtClean="0"/>
              <a:t>Performance monitor</a:t>
            </a:r>
          </a:p>
          <a:p>
            <a:pPr lvl="2"/>
            <a:r>
              <a:rPr lang="en-US" altLang="ja-JP" dirty="0" smtClean="0"/>
              <a:t>Data quality monitor</a:t>
            </a:r>
          </a:p>
          <a:p>
            <a:pPr lvl="2"/>
            <a:r>
              <a:rPr lang="en-US" altLang="ja-JP" dirty="0" smtClean="0"/>
              <a:t>Quality assurance monitor</a:t>
            </a:r>
          </a:p>
          <a:p>
            <a:r>
              <a:rPr lang="en-US" altLang="ja-JP" dirty="0" smtClean="0"/>
              <a:t>Offline</a:t>
            </a:r>
          </a:p>
          <a:p>
            <a:pPr lvl="1"/>
            <a:r>
              <a:rPr lang="en-US" altLang="ja-JP" dirty="0" smtClean="0"/>
              <a:t>Calibration / Database</a:t>
            </a:r>
          </a:p>
          <a:p>
            <a:pPr lvl="1"/>
            <a:r>
              <a:rPr lang="en-US" altLang="ja-JP" dirty="0" smtClean="0">
                <a:sym typeface="Wingdings"/>
              </a:rPr>
              <a:t>Alignment</a:t>
            </a:r>
          </a:p>
          <a:p>
            <a:pPr lvl="2"/>
            <a:r>
              <a:rPr lang="en-US" altLang="ja-JP" dirty="0" smtClean="0">
                <a:solidFill>
                  <a:srgbClr val="FF0000"/>
                </a:solidFill>
                <a:sym typeface="Wingdings"/>
              </a:rPr>
              <a:t>For physics study, much better </a:t>
            </a:r>
            <a:r>
              <a:rPr lang="en-US" altLang="ja-JP" dirty="0" err="1" smtClean="0">
                <a:solidFill>
                  <a:srgbClr val="FF0000"/>
                </a:solidFill>
                <a:sym typeface="Wingdings"/>
              </a:rPr>
              <a:t>svd</a:t>
            </a:r>
            <a:r>
              <a:rPr lang="en-US" altLang="ja-JP" dirty="0" smtClean="0">
                <a:solidFill>
                  <a:srgbClr val="FF0000"/>
                </a:solidFill>
                <a:sym typeface="Wingdings"/>
              </a:rPr>
              <a:t>/pixel alignment and reliable tracking (CDC+SVD+PIXEL) is necessary</a:t>
            </a:r>
            <a:endParaRPr lang="en-US" altLang="ja-JP" dirty="0" smtClean="0">
              <a:solidFill>
                <a:srgbClr val="FF0000"/>
              </a:solidFill>
            </a:endParaRPr>
          </a:p>
          <a:p>
            <a:pPr lvl="1"/>
            <a:r>
              <a:rPr lang="en-US" altLang="ja-JP" dirty="0" smtClean="0"/>
              <a:t>Tracking</a:t>
            </a:r>
          </a:p>
          <a:p>
            <a:pPr lvl="2"/>
            <a:r>
              <a:rPr lang="en-US" altLang="ja-JP" dirty="0" smtClean="0"/>
              <a:t>CDC track extrapolation</a:t>
            </a:r>
          </a:p>
          <a:p>
            <a:pPr lvl="2"/>
            <a:r>
              <a:rPr lang="en-US" altLang="ja-JP" dirty="0" smtClean="0"/>
              <a:t>Local SVD/Pixel tracking</a:t>
            </a:r>
          </a:p>
          <a:p>
            <a:pPr lvl="1"/>
            <a:r>
              <a:rPr lang="en-US" altLang="ja-JP" dirty="0" smtClean="0"/>
              <a:t>Simulations</a:t>
            </a:r>
          </a:p>
          <a:p>
            <a:pPr lvl="2"/>
            <a:r>
              <a:rPr lang="en-US" altLang="ja-JP" dirty="0" smtClean="0"/>
              <a:t>Detector optimization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DSSD production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No news from HPK</a:t>
            </a:r>
          </a:p>
          <a:p>
            <a:r>
              <a:rPr lang="en-US" altLang="ja-JP" dirty="0" smtClean="0"/>
              <a:t>Test production by other companies (Talk by </a:t>
            </a:r>
            <a:r>
              <a:rPr lang="en-US" altLang="ja-JP" dirty="0" err="1" smtClean="0"/>
              <a:t>Bergauer</a:t>
            </a:r>
            <a:r>
              <a:rPr lang="en-US" altLang="ja-JP" dirty="0" smtClean="0"/>
              <a:t>)</a:t>
            </a:r>
          </a:p>
          <a:p>
            <a:r>
              <a:rPr lang="en-US" altLang="ja-JP" dirty="0" smtClean="0"/>
              <a:t>R&amp;D in Tata institute (Talk by K. </a:t>
            </a:r>
            <a:r>
              <a:rPr lang="en-US" altLang="ja-JP" dirty="0" err="1" smtClean="0"/>
              <a:t>Rao</a:t>
            </a:r>
            <a:r>
              <a:rPr lang="en-US" altLang="ja-JP" dirty="0" smtClean="0"/>
              <a:t>)</a:t>
            </a:r>
          </a:p>
          <a:p>
            <a:r>
              <a:rPr lang="en-US" altLang="ja-JP" dirty="0" smtClean="0"/>
              <a:t>R&amp;D in </a:t>
            </a:r>
            <a:r>
              <a:rPr lang="en-US" altLang="ja-JP" dirty="0" err="1" smtClean="0"/>
              <a:t>Kyunphook</a:t>
            </a:r>
            <a:r>
              <a:rPr lang="en-US" altLang="ja-JP" dirty="0" smtClean="0"/>
              <a:t>  Univ. (Talk by </a:t>
            </a:r>
            <a:r>
              <a:rPr lang="en-US" altLang="ja-JP" dirty="0" err="1" smtClean="0"/>
              <a:t>Kah</a:t>
            </a:r>
            <a:r>
              <a:rPr lang="en-US" altLang="ja-JP" dirty="0" smtClean="0"/>
              <a:t>)</a:t>
            </a:r>
          </a:p>
          <a:p>
            <a:r>
              <a:rPr lang="en-US" altLang="ja-JP" dirty="0" smtClean="0"/>
              <a:t>Mass production</a:t>
            </a:r>
          </a:p>
          <a:p>
            <a:pPr lvl="1"/>
            <a:r>
              <a:rPr lang="en-US" altLang="ja-JP" dirty="0" smtClean="0"/>
              <a:t>Sensor characterization.</a:t>
            </a:r>
          </a:p>
          <a:p>
            <a:pPr lvl="1"/>
            <a:r>
              <a:rPr lang="en-US" altLang="ja-JP" dirty="0" smtClean="0"/>
              <a:t>Quality control</a:t>
            </a:r>
            <a:endParaRPr lang="ja-JP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Readout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ja-JP" dirty="0" smtClean="0"/>
              <a:t> APV25 hybrid</a:t>
            </a:r>
          </a:p>
          <a:p>
            <a:pPr lvl="1"/>
            <a:r>
              <a:rPr lang="en-US" altLang="ja-JP" dirty="0" smtClean="0"/>
              <a:t>Normal and Origami</a:t>
            </a:r>
          </a:p>
          <a:p>
            <a:pPr lvl="1"/>
            <a:r>
              <a:rPr lang="en-US" altLang="ja-JP" dirty="0" smtClean="0"/>
              <a:t>Production</a:t>
            </a:r>
          </a:p>
          <a:p>
            <a:pPr lvl="1"/>
            <a:r>
              <a:rPr lang="en-US" altLang="ja-JP" dirty="0" smtClean="0"/>
              <a:t>Quality control  --- Test</a:t>
            </a:r>
          </a:p>
          <a:p>
            <a:r>
              <a:rPr lang="en-US" altLang="ja-JP" dirty="0" smtClean="0"/>
              <a:t>Repeater</a:t>
            </a:r>
          </a:p>
          <a:p>
            <a:pPr lvl="1"/>
            <a:r>
              <a:rPr lang="en-US" altLang="ja-JP" dirty="0" smtClean="0"/>
              <a:t>Mechanical and Electric design</a:t>
            </a:r>
          </a:p>
          <a:p>
            <a:pPr lvl="1"/>
            <a:r>
              <a:rPr lang="en-US" altLang="ja-JP" dirty="0" smtClean="0"/>
              <a:t>Mass production  </a:t>
            </a:r>
          </a:p>
          <a:p>
            <a:r>
              <a:rPr lang="en-US" altLang="ja-JP" dirty="0" smtClean="0"/>
              <a:t>Backend</a:t>
            </a:r>
          </a:p>
          <a:p>
            <a:pPr lvl="1"/>
            <a:r>
              <a:rPr lang="en-US" altLang="ja-JP" dirty="0" smtClean="0"/>
              <a:t>COPPER/FINNESSE </a:t>
            </a:r>
            <a:r>
              <a:rPr lang="en-US" altLang="ja-JP" dirty="0" smtClean="0">
                <a:solidFill>
                  <a:srgbClr val="FF0000"/>
                </a:solidFill>
              </a:rPr>
              <a:t>– How many crates are necessary?</a:t>
            </a:r>
          </a:p>
          <a:p>
            <a:pPr lvl="1"/>
            <a:r>
              <a:rPr lang="en-US" altLang="ja-JP" dirty="0" smtClean="0"/>
              <a:t>Mass production</a:t>
            </a:r>
          </a:p>
          <a:p>
            <a:r>
              <a:rPr lang="en-US" altLang="ja-JP" dirty="0" smtClean="0"/>
              <a:t>DAQ software</a:t>
            </a:r>
          </a:p>
          <a:p>
            <a:pPr lvl="1"/>
            <a:r>
              <a:rPr lang="en-US" altLang="ja-JP" dirty="0" smtClean="0"/>
              <a:t>Slow control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Mechanics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ja-JP" dirty="0" smtClean="0"/>
              <a:t>Support</a:t>
            </a:r>
          </a:p>
          <a:p>
            <a:pPr lvl="1"/>
            <a:r>
              <a:rPr lang="en-US" altLang="ja-JP" dirty="0" smtClean="0">
                <a:solidFill>
                  <a:srgbClr val="FF0000"/>
                </a:solidFill>
              </a:rPr>
              <a:t>Joint work with IR/DEPFET/Strip design is necessary</a:t>
            </a:r>
          </a:p>
          <a:p>
            <a:pPr lvl="1"/>
            <a:r>
              <a:rPr lang="en-US" altLang="ja-JP" dirty="0" smtClean="0"/>
              <a:t>Connection to CDC/IR/DEPFET</a:t>
            </a:r>
          </a:p>
          <a:p>
            <a:pPr lvl="1"/>
            <a:r>
              <a:rPr lang="en-US" altLang="ja-JP" dirty="0" smtClean="0"/>
              <a:t>Design: Cooling of normal hybrids </a:t>
            </a:r>
          </a:p>
          <a:p>
            <a:pPr lvl="1"/>
            <a:r>
              <a:rPr lang="en-US" altLang="ja-JP" dirty="0" smtClean="0"/>
              <a:t>Construction</a:t>
            </a:r>
          </a:p>
          <a:p>
            <a:r>
              <a:rPr lang="en-US" altLang="ja-JP" dirty="0" smtClean="0"/>
              <a:t>Ladder production</a:t>
            </a:r>
          </a:p>
          <a:p>
            <a:pPr lvl="1"/>
            <a:r>
              <a:rPr lang="en-US" altLang="ja-JP" dirty="0" smtClean="0"/>
              <a:t>Design</a:t>
            </a:r>
          </a:p>
          <a:p>
            <a:pPr lvl="1"/>
            <a:r>
              <a:rPr lang="en-US" altLang="ja-JP" dirty="0" smtClean="0"/>
              <a:t>DSSD test</a:t>
            </a:r>
          </a:p>
          <a:p>
            <a:pPr lvl="1"/>
            <a:r>
              <a:rPr lang="en-US" altLang="ja-JP" dirty="0" smtClean="0"/>
              <a:t>Hybrid test</a:t>
            </a:r>
          </a:p>
          <a:p>
            <a:pPr lvl="1"/>
            <a:r>
              <a:rPr lang="en-US" altLang="ja-JP" dirty="0" smtClean="0"/>
              <a:t>Assembly</a:t>
            </a:r>
          </a:p>
          <a:p>
            <a:pPr lvl="1"/>
            <a:r>
              <a:rPr lang="en-US" altLang="ja-JP" dirty="0" smtClean="0"/>
              <a:t>Storage</a:t>
            </a:r>
          </a:p>
          <a:p>
            <a:pPr lvl="1"/>
            <a:r>
              <a:rPr lang="en-US" altLang="ja-JP" dirty="0" smtClean="0"/>
              <a:t>Booking</a:t>
            </a:r>
          </a:p>
          <a:p>
            <a:pPr lvl="1"/>
            <a:r>
              <a:rPr lang="en-US" altLang="ja-JP" dirty="0" smtClean="0"/>
              <a:t>Ladder test</a:t>
            </a:r>
            <a:endParaRPr lang="ja-JP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Infrastructures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ja-JP" dirty="0" smtClean="0"/>
              <a:t>Monitor</a:t>
            </a:r>
          </a:p>
          <a:p>
            <a:pPr lvl="1"/>
            <a:r>
              <a:rPr lang="en-US" altLang="ja-JP" dirty="0" smtClean="0"/>
              <a:t>Radiation and Beam abort</a:t>
            </a:r>
          </a:p>
          <a:p>
            <a:pPr lvl="1"/>
            <a:r>
              <a:rPr lang="en-US" altLang="ja-JP" dirty="0" smtClean="0"/>
              <a:t>Temperature</a:t>
            </a:r>
          </a:p>
          <a:p>
            <a:r>
              <a:rPr lang="en-US" altLang="ja-JP" dirty="0" smtClean="0"/>
              <a:t>Cooling</a:t>
            </a:r>
          </a:p>
          <a:p>
            <a:pPr lvl="1"/>
            <a:r>
              <a:rPr lang="en-US" altLang="ja-JP" dirty="0" smtClean="0"/>
              <a:t>Chiller/coolant </a:t>
            </a:r>
          </a:p>
          <a:p>
            <a:pPr lvl="1"/>
            <a:r>
              <a:rPr lang="en-US" altLang="ja-JP" dirty="0" smtClean="0"/>
              <a:t>tubing</a:t>
            </a:r>
          </a:p>
          <a:p>
            <a:pPr lvl="1"/>
            <a:r>
              <a:rPr lang="en-US" altLang="ja-JP" dirty="0" smtClean="0"/>
              <a:t>Special consideration of Origami cooling tubes</a:t>
            </a:r>
          </a:p>
          <a:p>
            <a:r>
              <a:rPr lang="en-US" altLang="ja-JP" dirty="0" smtClean="0"/>
              <a:t>Cables</a:t>
            </a:r>
          </a:p>
          <a:p>
            <a:pPr lvl="1"/>
            <a:r>
              <a:rPr lang="en-US" altLang="ja-JP" dirty="0" smtClean="0"/>
              <a:t>Power supply / signal / control /</a:t>
            </a:r>
          </a:p>
          <a:p>
            <a:r>
              <a:rPr lang="en-US" altLang="ja-JP" dirty="0" smtClean="0"/>
              <a:t>Power supply</a:t>
            </a:r>
          </a:p>
          <a:p>
            <a:pPr lvl="1"/>
            <a:r>
              <a:rPr lang="en-US" altLang="ja-JP" dirty="0" smtClean="0"/>
              <a:t>Design, construction (purchase)</a:t>
            </a:r>
          </a:p>
          <a:p>
            <a:pPr lvl="1"/>
            <a:r>
              <a:rPr lang="en-US" altLang="ja-JP" dirty="0" smtClean="0"/>
              <a:t>Place</a:t>
            </a:r>
          </a:p>
          <a:p>
            <a:pPr lvl="1"/>
            <a:r>
              <a:rPr lang="en-US" altLang="ja-JP" dirty="0" smtClean="0">
                <a:solidFill>
                  <a:srgbClr val="FF0000"/>
                </a:solidFill>
              </a:rPr>
              <a:t>3 times larger system than the present SVD</a:t>
            </a:r>
          </a:p>
          <a:p>
            <a:pPr lvl="1"/>
            <a:r>
              <a:rPr lang="en-US" altLang="ja-JP" dirty="0" smtClean="0">
                <a:solidFill>
                  <a:srgbClr val="FF0000"/>
                </a:solidFill>
              </a:rPr>
              <a:t>DEPFET group need a big power supply system, also.</a:t>
            </a:r>
          </a:p>
          <a:p>
            <a:r>
              <a:rPr lang="en-US" altLang="ja-JP" dirty="0" smtClean="0"/>
              <a:t>Readout </a:t>
            </a:r>
          </a:p>
          <a:p>
            <a:pPr lvl="1"/>
            <a:r>
              <a:rPr lang="en-US" altLang="ja-JP" dirty="0" smtClean="0"/>
              <a:t>Crates</a:t>
            </a:r>
            <a:endParaRPr lang="ja-JP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Agenda of the meeting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2347633"/>
          </a:xfrm>
        </p:spPr>
        <p:txBody>
          <a:bodyPr/>
          <a:lstStyle/>
          <a:p>
            <a:endParaRPr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143000"/>
            <a:ext cx="8159750" cy="355786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System integration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Definition of Integration strategy.</a:t>
            </a:r>
          </a:p>
          <a:p>
            <a:r>
              <a:rPr lang="en-US" altLang="ja-JP" dirty="0" smtClean="0"/>
              <a:t>Ladder mount</a:t>
            </a:r>
          </a:p>
          <a:p>
            <a:r>
              <a:rPr lang="en-US" altLang="ja-JP" dirty="0" smtClean="0"/>
              <a:t>Test with source /laser (?)</a:t>
            </a:r>
          </a:p>
          <a:p>
            <a:r>
              <a:rPr lang="en-US" altLang="ja-JP" dirty="0" smtClean="0"/>
              <a:t>Debugging hardware and software</a:t>
            </a:r>
          </a:p>
          <a:p>
            <a:r>
              <a:rPr lang="en-US" altLang="ja-JP" dirty="0" smtClean="0"/>
              <a:t>Calibration</a:t>
            </a:r>
          </a:p>
          <a:p>
            <a:r>
              <a:rPr lang="en-US" altLang="ja-JP" dirty="0" smtClean="0"/>
              <a:t>Cosmic ray test</a:t>
            </a:r>
          </a:p>
          <a:p>
            <a:r>
              <a:rPr lang="en-US" altLang="ja-JP" dirty="0" smtClean="0">
                <a:solidFill>
                  <a:srgbClr val="FF0000"/>
                </a:solidFill>
              </a:rPr>
              <a:t>Commissioning  Pixel + SVD should be done together.</a:t>
            </a:r>
          </a:p>
          <a:p>
            <a:endParaRPr lang="ja-JP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Forward detector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Talk by Iwasaki</a:t>
            </a:r>
          </a:p>
          <a:p>
            <a:r>
              <a:rPr lang="en-US" altLang="ja-JP" dirty="0" smtClean="0"/>
              <a:t>Purpose</a:t>
            </a:r>
          </a:p>
          <a:p>
            <a:pPr lvl="1"/>
            <a:r>
              <a:rPr lang="en-US" altLang="ja-JP" dirty="0" smtClean="0"/>
              <a:t>Improve physics performance</a:t>
            </a:r>
          </a:p>
          <a:p>
            <a:pPr lvl="1"/>
            <a:r>
              <a:rPr lang="en-US" altLang="ja-JP" dirty="0" smtClean="0"/>
              <a:t>Beam size measurement</a:t>
            </a:r>
          </a:p>
          <a:p>
            <a:r>
              <a:rPr lang="en-US" altLang="ja-JP" dirty="0" smtClean="0"/>
              <a:t>Design should be done in parallel to the SVD design.</a:t>
            </a:r>
          </a:p>
          <a:p>
            <a:r>
              <a:rPr lang="en-US" altLang="ja-JP" dirty="0" smtClean="0"/>
              <a:t>How about just extend the acceptance of the SVD.</a:t>
            </a:r>
          </a:p>
          <a:p>
            <a:endParaRPr lang="ja-JP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タイトル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458200" cy="609600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Production schedule</a:t>
            </a:r>
            <a:endParaRPr lang="ja-JP" altLang="en-US" dirty="0" smtClean="0"/>
          </a:p>
        </p:txBody>
      </p:sp>
      <p:sp>
        <p:nvSpPr>
          <p:cNvPr id="19" name="コンテンツ プレースホルダ 18"/>
          <p:cNvSpPr>
            <a:spLocks noGrp="1"/>
          </p:cNvSpPr>
          <p:nvPr>
            <p:ph idx="1"/>
          </p:nvPr>
        </p:nvSpPr>
        <p:spPr>
          <a:xfrm>
            <a:off x="457200" y="1017494"/>
            <a:ext cx="8458200" cy="5611906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/>
              <a:t>Thomas’s chart (modified)</a:t>
            </a:r>
            <a:r>
              <a:rPr lang="ja-JP" altLang="en-US" dirty="0" smtClean="0"/>
              <a:t>　</a:t>
            </a:r>
            <a:r>
              <a:rPr lang="en-US" altLang="ja-JP" dirty="0" smtClean="0"/>
              <a:t>in a previous meeting.</a:t>
            </a:r>
          </a:p>
          <a:p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r>
              <a:rPr lang="en-US" altLang="ja-JP" dirty="0" smtClean="0"/>
              <a:t>3 years for sensor production with some spares. </a:t>
            </a:r>
          </a:p>
          <a:p>
            <a:r>
              <a:rPr lang="en-US" altLang="ja-JP" dirty="0" smtClean="0"/>
              <a:t>Final ladder production will be done in 2013.</a:t>
            </a:r>
          </a:p>
          <a:p>
            <a:r>
              <a:rPr lang="en-US" altLang="ja-JP" dirty="0" smtClean="0"/>
              <a:t>0.5-1 year system test before installation.</a:t>
            </a:r>
          </a:p>
          <a:p>
            <a:r>
              <a:rPr lang="en-US" altLang="ja-JP" dirty="0" smtClean="0"/>
              <a:t>SVD and DEPFET installation should be done after we understand background conditions, e.g., 0.5 years.</a:t>
            </a:r>
          </a:p>
          <a:p>
            <a:pPr lvl="1"/>
            <a:r>
              <a:rPr lang="en-US" altLang="ja-JP" dirty="0" smtClean="0">
                <a:solidFill>
                  <a:srgbClr val="FF0000"/>
                </a:solidFill>
              </a:rPr>
              <a:t>Super BEAST team is necessary</a:t>
            </a:r>
          </a:p>
          <a:p>
            <a:endParaRPr lang="ja-JP" altLang="en-US" dirty="0"/>
          </a:p>
        </p:txBody>
      </p:sp>
      <p:grpSp>
        <p:nvGrpSpPr>
          <p:cNvPr id="35" name="図形グループ 34"/>
          <p:cNvGrpSpPr/>
          <p:nvPr/>
        </p:nvGrpSpPr>
        <p:grpSpPr>
          <a:xfrm>
            <a:off x="1743075" y="1524000"/>
            <a:ext cx="5572125" cy="2417763"/>
            <a:chOff x="2071688" y="1981200"/>
            <a:chExt cx="5572125" cy="2417763"/>
          </a:xfrm>
        </p:grpSpPr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3413125" y="3544888"/>
              <a:ext cx="2460625" cy="190500"/>
            </a:xfrm>
            <a:prstGeom prst="rect">
              <a:avLst/>
            </a:prstGeom>
          </p:spPr>
        </p:pic>
        <p:sp>
          <p:nvSpPr>
            <p:cNvPr id="21" name="正方形/長方形 20"/>
            <p:cNvSpPr/>
            <p:nvPr/>
          </p:nvSpPr>
          <p:spPr>
            <a:xfrm>
              <a:off x="2071688" y="1981200"/>
              <a:ext cx="5243469" cy="6096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2" name="グループ化 16"/>
            <p:cNvGrpSpPr>
              <a:grpSpLocks/>
            </p:cNvGrpSpPr>
            <p:nvPr/>
          </p:nvGrpSpPr>
          <p:grpSpPr bwMode="auto">
            <a:xfrm>
              <a:off x="2071688" y="2214563"/>
              <a:ext cx="5572125" cy="2184400"/>
              <a:chOff x="2071670" y="2214554"/>
              <a:chExt cx="5572164" cy="2185090"/>
            </a:xfrm>
          </p:grpSpPr>
          <p:pic>
            <p:nvPicPr>
              <p:cNvPr id="23" name="Picture 6" descr="sBelle SVD Schedule.pdf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071670" y="2214554"/>
                <a:ext cx="5243506" cy="20175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" name="Picture 2"/>
              <p:cNvPicPr>
                <a:picLocks noChangeAspect="1" noChangeArrowheads="1"/>
              </p:cNvPicPr>
              <p:nvPr/>
            </p:nvPicPr>
            <p:blipFill>
              <a:blip r:embed="rId4"/>
              <a:srcRect r="16667"/>
              <a:stretch>
                <a:fillRect/>
              </a:stretch>
            </p:blipFill>
            <p:spPr bwMode="auto">
              <a:xfrm>
                <a:off x="5357818" y="3310046"/>
                <a:ext cx="1785950" cy="2565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" name="Picture 4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3214678" y="3535606"/>
                <a:ext cx="3071834" cy="1926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" name="Picture 2"/>
              <p:cNvPicPr>
                <a:picLocks noChangeAspect="1" noChangeArrowheads="1"/>
              </p:cNvPicPr>
              <p:nvPr/>
            </p:nvPicPr>
            <p:blipFill>
              <a:blip r:embed="rId4"/>
              <a:srcRect r="16667" b="26360"/>
              <a:stretch>
                <a:fillRect/>
              </a:stretch>
            </p:blipFill>
            <p:spPr bwMode="auto">
              <a:xfrm>
                <a:off x="5214942" y="3786190"/>
                <a:ext cx="1785950" cy="1889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" name="Picture 5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3714744" y="3779840"/>
                <a:ext cx="1552555" cy="1877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" name="Picture 6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6343676" y="4214818"/>
                <a:ext cx="1300158" cy="1848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9" name="Picture 2"/>
              <p:cNvPicPr>
                <a:picLocks noChangeAspect="1" noChangeArrowheads="1"/>
              </p:cNvPicPr>
              <p:nvPr/>
            </p:nvPicPr>
            <p:blipFill>
              <a:blip r:embed="rId4"/>
              <a:srcRect r="16667" b="26360"/>
              <a:stretch>
                <a:fillRect/>
              </a:stretch>
            </p:blipFill>
            <p:spPr bwMode="auto">
              <a:xfrm>
                <a:off x="5572132" y="4025908"/>
                <a:ext cx="1785950" cy="1889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0" name="テキスト ボックス 12"/>
              <p:cNvSpPr txBox="1">
                <a:spLocks noChangeArrowheads="1"/>
              </p:cNvSpPr>
              <p:nvPr/>
            </p:nvSpPr>
            <p:spPr bwMode="auto">
              <a:xfrm>
                <a:off x="4714876" y="4000504"/>
                <a:ext cx="869149" cy="2616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altLang="ja-JP" sz="1100">
                    <a:latin typeface="Calibri" pitchFamily="-29" charset="0"/>
                  </a:rPr>
                  <a:t> system test</a:t>
                </a:r>
                <a:endParaRPr lang="ja-JP" altLang="en-US" sz="1100">
                  <a:latin typeface="Calibri" pitchFamily="-29" charset="0"/>
                </a:endParaRPr>
              </a:p>
            </p:txBody>
          </p:sp>
        </p:grp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Production speed </a:t>
            </a:r>
            <a:endParaRPr lang="ja-JP" altLang="en-US" smtClean="0"/>
          </a:p>
        </p:txBody>
      </p:sp>
      <p:sp>
        <p:nvSpPr>
          <p:cNvPr id="19459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mtClean="0"/>
              <a:t>100-150 DSSD per year  * 3 years.</a:t>
            </a:r>
          </a:p>
          <a:p>
            <a:r>
              <a:rPr lang="en-US" altLang="ja-JP" smtClean="0"/>
              <a:t>24 ladders per year * 3 years.</a:t>
            </a:r>
          </a:p>
          <a:p>
            <a:r>
              <a:rPr lang="en-US" altLang="ja-JP" smtClean="0"/>
              <a:t>72 ladders installation in the last year.</a:t>
            </a:r>
          </a:p>
          <a:p>
            <a:r>
              <a:rPr lang="en-US" altLang="ja-JP" smtClean="0"/>
              <a:t>DSSD production hopefully starts at end of 2009.</a:t>
            </a:r>
          </a:p>
          <a:p>
            <a:endParaRPr lang="en-US" altLang="ja-JP" dirty="0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Progress after the last meeting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ja-JP" sz="2400" dirty="0" smtClean="0"/>
              <a:t>HPK DSSD production</a:t>
            </a:r>
          </a:p>
          <a:p>
            <a:pPr lvl="1"/>
            <a:r>
              <a:rPr lang="en-US" altLang="ja-JP" dirty="0" smtClean="0"/>
              <a:t>HPK showed an intention to restart DSSD production but has not give us their decision.</a:t>
            </a:r>
          </a:p>
          <a:p>
            <a:pPr lvl="1"/>
            <a:r>
              <a:rPr lang="ja-JP" altLang="en-US" dirty="0" smtClean="0">
                <a:sym typeface="Wingdings"/>
              </a:rPr>
              <a:t></a:t>
            </a:r>
            <a:r>
              <a:rPr lang="en-US" altLang="ja-JP" dirty="0" smtClean="0">
                <a:sym typeface="Wingdings"/>
              </a:rPr>
              <a:t> </a:t>
            </a:r>
            <a:r>
              <a:rPr lang="en-US" altLang="ja-JP" dirty="0" err="1" smtClean="0">
                <a:sym typeface="Wingdings"/>
              </a:rPr>
              <a:t>Bergeaur’s</a:t>
            </a:r>
            <a:r>
              <a:rPr lang="en-US" altLang="ja-JP" dirty="0" smtClean="0">
                <a:sym typeface="Wingdings"/>
              </a:rPr>
              <a:t> talk</a:t>
            </a:r>
            <a:endParaRPr lang="en-US" altLang="ja-JP" dirty="0" smtClean="0"/>
          </a:p>
          <a:p>
            <a:r>
              <a:rPr lang="en-US" altLang="ja-JP" dirty="0" smtClean="0"/>
              <a:t>APV25 purchase </a:t>
            </a:r>
          </a:p>
          <a:p>
            <a:pPr lvl="1"/>
            <a:r>
              <a:rPr lang="en-US" altLang="ja-JP" dirty="0" smtClean="0">
                <a:sym typeface="Wingdings"/>
              </a:rPr>
              <a:t>We bought 4000 chips, just enough for SVD production. </a:t>
            </a:r>
          </a:p>
          <a:p>
            <a:pPr lvl="1"/>
            <a:r>
              <a:rPr lang="ja-JP" altLang="en-US" dirty="0" smtClean="0">
                <a:sym typeface="Wingdings"/>
              </a:rPr>
              <a:t></a:t>
            </a:r>
            <a:r>
              <a:rPr lang="en-US" altLang="ja-JP" dirty="0" smtClean="0">
                <a:sym typeface="Wingdings"/>
              </a:rPr>
              <a:t> </a:t>
            </a:r>
            <a:r>
              <a:rPr lang="en-US" altLang="ja-JP" dirty="0" err="1" smtClean="0">
                <a:sym typeface="Wingdings"/>
              </a:rPr>
              <a:t>Friedl’s</a:t>
            </a:r>
            <a:r>
              <a:rPr lang="en-US" altLang="ja-JP" dirty="0" smtClean="0">
                <a:sym typeface="Wingdings"/>
              </a:rPr>
              <a:t> talk.</a:t>
            </a:r>
          </a:p>
          <a:p>
            <a:r>
              <a:rPr lang="en-US" altLang="ja-JP" dirty="0" smtClean="0">
                <a:sym typeface="Wingdings"/>
              </a:rPr>
              <a:t>IR discussion started with engineers </a:t>
            </a:r>
            <a:r>
              <a:rPr lang="ja-JP" altLang="en-US" dirty="0" smtClean="0">
                <a:sym typeface="Wingdings"/>
              </a:rPr>
              <a:t></a:t>
            </a:r>
            <a:r>
              <a:rPr lang="en-US" altLang="ja-JP" dirty="0" smtClean="0">
                <a:sym typeface="Wingdings"/>
              </a:rPr>
              <a:t> Iwasaki’s talk</a:t>
            </a:r>
          </a:p>
          <a:p>
            <a:r>
              <a:rPr lang="en-US" altLang="ja-JP" dirty="0" smtClean="0">
                <a:sym typeface="Wingdings"/>
              </a:rPr>
              <a:t>Super BEAST </a:t>
            </a:r>
            <a:r>
              <a:rPr lang="ja-JP" altLang="en-US" dirty="0" smtClean="0">
                <a:sym typeface="Wingdings"/>
              </a:rPr>
              <a:t></a:t>
            </a:r>
            <a:r>
              <a:rPr lang="en-US" altLang="ja-JP" dirty="0" smtClean="0">
                <a:sym typeface="Wingdings"/>
              </a:rPr>
              <a:t> If SVD/PXD is not installed at T=0, we need a radiation measurement system.</a:t>
            </a:r>
          </a:p>
          <a:p>
            <a:r>
              <a:rPr lang="en-US" altLang="ja-JP" dirty="0" smtClean="0">
                <a:sym typeface="Wingdings"/>
              </a:rPr>
              <a:t>Hara moved from Osaka to KEK. </a:t>
            </a:r>
          </a:p>
          <a:p>
            <a:r>
              <a:rPr lang="en-US" altLang="ja-JP" dirty="0" smtClean="0">
                <a:sym typeface="Wingdings"/>
              </a:rPr>
              <a:t>His main task is computing and software for the Super BELLE.</a:t>
            </a:r>
          </a:p>
          <a:p>
            <a:endParaRPr lang="en-US" altLang="ja-JP" dirty="0" smtClean="0">
              <a:sym typeface="Wingdings"/>
            </a:endParaRPr>
          </a:p>
          <a:p>
            <a:endParaRPr lang="ja-JP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DSSD prototyping (</a:t>
            </a:r>
            <a:r>
              <a:rPr lang="en-US" altLang="ja-JP" dirty="0" err="1" smtClean="0"/>
              <a:t>Bergeaur</a:t>
            </a:r>
            <a:r>
              <a:rPr lang="en-US" altLang="ja-JP" dirty="0" smtClean="0"/>
              <a:t>)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28600" y="1295400"/>
            <a:ext cx="3846920" cy="5121275"/>
          </a:xfrm>
        </p:spPr>
        <p:txBody>
          <a:bodyPr/>
          <a:lstStyle/>
          <a:p>
            <a:r>
              <a:rPr lang="en-US" altLang="ja-JP" dirty="0" smtClean="0"/>
              <a:t>Prototype of a double sided sensors from 6” wafer are important in order to examine the </a:t>
            </a:r>
            <a:r>
              <a:rPr lang="en-US" altLang="ja-JP" i="1" dirty="0" smtClean="0"/>
              <a:t>Origami concept</a:t>
            </a:r>
            <a:r>
              <a:rPr lang="en-US" altLang="ja-JP" dirty="0" smtClean="0"/>
              <a:t>.</a:t>
            </a:r>
          </a:p>
          <a:p>
            <a:r>
              <a:rPr lang="en-US" altLang="ja-JP" dirty="0" smtClean="0"/>
              <a:t>Quotations from Micron and SINTEF were compared.</a:t>
            </a:r>
          </a:p>
          <a:p>
            <a:r>
              <a:rPr lang="en-US" altLang="ja-JP" dirty="0" smtClean="0"/>
              <a:t>From view point of technology, both company gave reasonable answer. </a:t>
            </a:r>
            <a:endParaRPr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/>
          <a:srcRect t="12500"/>
          <a:stretch>
            <a:fillRect/>
          </a:stretch>
        </p:blipFill>
        <p:spPr>
          <a:xfrm>
            <a:off x="4075520" y="1447800"/>
            <a:ext cx="5040000" cy="335280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5520" y="4876800"/>
            <a:ext cx="5040000" cy="188252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DSSD prototyping (</a:t>
            </a:r>
            <a:r>
              <a:rPr lang="en-US" altLang="ja-JP" dirty="0" err="1" smtClean="0"/>
              <a:t>Bergeaur</a:t>
            </a:r>
            <a:r>
              <a:rPr lang="en-US" altLang="ja-JP" dirty="0" smtClean="0"/>
              <a:t>)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28600" y="1017494"/>
            <a:ext cx="4246702" cy="2716306"/>
          </a:xfrm>
        </p:spPr>
        <p:txBody>
          <a:bodyPr>
            <a:normAutofit fontScale="92500" lnSpcReduction="20000"/>
          </a:bodyPr>
          <a:lstStyle/>
          <a:p>
            <a:r>
              <a:rPr lang="en-US" altLang="ja-JP" dirty="0" smtClean="0"/>
              <a:t>Cost: SINTEF = Micron *2.</a:t>
            </a:r>
          </a:p>
          <a:p>
            <a:r>
              <a:rPr lang="en-US" altLang="ja-JP" dirty="0" smtClean="0"/>
              <a:t>SINTEF is more communicative than Micron.</a:t>
            </a:r>
          </a:p>
          <a:p>
            <a:r>
              <a:rPr lang="en-US" altLang="ja-JP" dirty="0" smtClean="0"/>
              <a:t>Micron has only 1 for each job.</a:t>
            </a:r>
          </a:p>
          <a:p>
            <a:r>
              <a:rPr lang="en-US" altLang="ja-JP" dirty="0" smtClean="0"/>
              <a:t>If HPK does not answer soon, we should start with Micron.</a:t>
            </a:r>
            <a:endParaRPr lang="ja-JP" alt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rcRect t="13333" b="8889"/>
          <a:stretch>
            <a:fillRect/>
          </a:stretch>
        </p:blipFill>
        <p:spPr>
          <a:xfrm>
            <a:off x="4668698" y="1066800"/>
            <a:ext cx="4475302" cy="266700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47170"/>
            <a:ext cx="4525200" cy="301083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/>
          <a:srcRect t="12469"/>
          <a:stretch>
            <a:fillRect/>
          </a:stretch>
        </p:blipFill>
        <p:spPr>
          <a:xfrm>
            <a:off x="4668698" y="3886200"/>
            <a:ext cx="4475302" cy="297179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600" dirty="0" smtClean="0"/>
              <a:t>Proposal for DSSD layout (</a:t>
            </a:r>
            <a:r>
              <a:rPr lang="en-US" altLang="ja-JP" sz="3600" dirty="0" err="1" smtClean="0"/>
              <a:t>Bergeaur</a:t>
            </a:r>
            <a:r>
              <a:rPr lang="en-US" altLang="ja-JP" sz="3600" dirty="0" smtClean="0"/>
              <a:t>) </a:t>
            </a:r>
            <a:endParaRPr lang="ja-JP" altLang="en-US" sz="3600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52400" y="1017495"/>
            <a:ext cx="4495800" cy="3097306"/>
          </a:xfrm>
        </p:spPr>
        <p:txBody>
          <a:bodyPr>
            <a:normAutofit lnSpcReduction="10000"/>
          </a:bodyPr>
          <a:lstStyle/>
          <a:p>
            <a:r>
              <a:rPr lang="en-US" altLang="ja-JP" dirty="0" smtClean="0"/>
              <a:t>With sensor from 6” wafers, SVD can be build by using just two type of sensors.</a:t>
            </a:r>
          </a:p>
          <a:p>
            <a:pPr lvl="1"/>
            <a:r>
              <a:rPr lang="en-US" altLang="ja-JP" dirty="0" smtClean="0"/>
              <a:t>horizontal: rectangular </a:t>
            </a:r>
          </a:p>
          <a:p>
            <a:pPr lvl="1"/>
            <a:r>
              <a:rPr lang="en-US" altLang="ja-JP" dirty="0" smtClean="0"/>
              <a:t>slanted: trapezoidal</a:t>
            </a:r>
          </a:p>
          <a:p>
            <a:r>
              <a:rPr lang="en-US" altLang="ja-JP" dirty="0" smtClean="0"/>
              <a:t>In order to save number of APV25 chips, wider readout chip in the outer two layers.</a:t>
            </a:r>
          </a:p>
          <a:p>
            <a:pPr lvl="1"/>
            <a:endParaRPr lang="ja-JP" altLang="en-US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1219200"/>
            <a:ext cx="4320000" cy="2703208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4183956"/>
            <a:ext cx="4320000" cy="2586826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4006958"/>
            <a:ext cx="4320000" cy="285104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Cost estimate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76200" y="1143000"/>
            <a:ext cx="4572000" cy="5273675"/>
          </a:xfrm>
        </p:spPr>
        <p:txBody>
          <a:bodyPr>
            <a:normAutofit lnSpcReduction="10000"/>
          </a:bodyPr>
          <a:lstStyle/>
          <a:p>
            <a:r>
              <a:rPr lang="en-US" altLang="ja-JP" dirty="0" smtClean="0"/>
              <a:t>Calculation is done assuming Micron sensor.</a:t>
            </a:r>
          </a:p>
          <a:p>
            <a:r>
              <a:rPr lang="en-US" altLang="ja-JP" dirty="0" smtClean="0"/>
              <a:t>DSSD production cost</a:t>
            </a:r>
          </a:p>
          <a:p>
            <a:pPr lvl="1"/>
            <a:r>
              <a:rPr lang="en-US" altLang="ja-JP" dirty="0" smtClean="0"/>
              <a:t>=</a:t>
            </a:r>
            <a:r>
              <a:rPr lang="en-US" altLang="ja-JP" sz="2800" dirty="0" err="1" smtClean="0">
                <a:latin typeface="Symbol" charset="2"/>
                <a:cs typeface="Symbol" charset="2"/>
              </a:rPr>
              <a:t>S</a:t>
            </a:r>
            <a:r>
              <a:rPr lang="en-US" altLang="ja-JP" dirty="0" err="1" smtClean="0"/>
              <a:t>(setup</a:t>
            </a:r>
            <a:r>
              <a:rPr lang="en-US" altLang="ja-JP" dirty="0" smtClean="0"/>
              <a:t> cost  + sensor cost)</a:t>
            </a:r>
          </a:p>
          <a:p>
            <a:r>
              <a:rPr lang="en-US" altLang="ja-JP" dirty="0" smtClean="0"/>
              <a:t>Number of APV chips and DAQ system is reduced in “3-layout” design.</a:t>
            </a:r>
          </a:p>
          <a:p>
            <a:r>
              <a:rPr lang="en-US" altLang="ja-JP" dirty="0" smtClean="0"/>
              <a:t>In total, 3-layout design is slightly cheaper. </a:t>
            </a:r>
          </a:p>
          <a:p>
            <a:r>
              <a:rPr lang="en-US" altLang="ja-JP" dirty="0" smtClean="0"/>
              <a:t>Power supply and COPPER/FINNESSE is not included in the cost.</a:t>
            </a:r>
          </a:p>
          <a:p>
            <a:endParaRPr lang="ja-JP" altLang="en-US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4000" y="1143000"/>
            <a:ext cx="4320000" cy="271296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4000" y="3978826"/>
            <a:ext cx="4320000" cy="284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APV25 and Origami (</a:t>
            </a:r>
            <a:r>
              <a:rPr lang="en-US" altLang="ja-JP" dirty="0" err="1" smtClean="0"/>
              <a:t>Frield</a:t>
            </a:r>
            <a:r>
              <a:rPr lang="en-US" altLang="ja-JP" dirty="0" smtClean="0"/>
              <a:t>)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226400"/>
            <a:ext cx="4191000" cy="2736001"/>
          </a:xfrm>
        </p:spPr>
        <p:txBody>
          <a:bodyPr>
            <a:normAutofit fontScale="92500"/>
          </a:bodyPr>
          <a:lstStyle/>
          <a:p>
            <a:r>
              <a:rPr lang="en-US" altLang="ja-JP" dirty="0" smtClean="0"/>
              <a:t>4,000 chips were purchased. </a:t>
            </a:r>
          </a:p>
          <a:p>
            <a:r>
              <a:rPr lang="en-US" altLang="ja-JP" dirty="0" smtClean="0"/>
              <a:t>1,500 chips will be thinned.</a:t>
            </a:r>
          </a:p>
          <a:p>
            <a:r>
              <a:rPr lang="en-US" altLang="ja-JP" dirty="0" smtClean="0"/>
              <a:t>First wafer was thinned and diced in a French company.</a:t>
            </a:r>
          </a:p>
          <a:p>
            <a:r>
              <a:rPr lang="en-US" altLang="ja-JP" dirty="0" smtClean="0"/>
              <a:t>Result is excellent. </a:t>
            </a:r>
            <a:endParaRPr lang="ja-JP" altLang="en-US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1226400"/>
            <a:ext cx="4320000" cy="273600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4056164"/>
            <a:ext cx="4320000" cy="2725636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000" y="4056164"/>
            <a:ext cx="4320000" cy="268385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Origami concept (Friedl)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52400" y="1295400"/>
            <a:ext cx="4419600" cy="5410200"/>
          </a:xfrm>
        </p:spPr>
        <p:txBody>
          <a:bodyPr/>
          <a:lstStyle/>
          <a:p>
            <a:r>
              <a:rPr lang="en-US" altLang="ja-JP" dirty="0" smtClean="0"/>
              <a:t>Origami scheme is necessary to read out large area detector with APV25.</a:t>
            </a:r>
          </a:p>
          <a:p>
            <a:r>
              <a:rPr lang="en-US" altLang="ja-JP" dirty="0" smtClean="0"/>
              <a:t>At cost of 0.3% X</a:t>
            </a:r>
            <a:r>
              <a:rPr lang="en-US" altLang="ja-JP" baseline="-25000" dirty="0" smtClean="0"/>
              <a:t>0</a:t>
            </a:r>
            <a:r>
              <a:rPr lang="en-US" altLang="ja-JP" dirty="0" smtClean="0"/>
              <a:t>, high S/N is assured.</a:t>
            </a:r>
          </a:p>
          <a:p>
            <a:r>
              <a:rPr lang="en-US" altLang="ja-JP" dirty="0" smtClean="0"/>
              <a:t>The strips in back is readout with APV25 on top of the sensor.</a:t>
            </a:r>
          </a:p>
          <a:p>
            <a:r>
              <a:rPr lang="en-US" altLang="ja-JP" dirty="0" smtClean="0"/>
              <a:t>First PCB is in production by CERN. Test of origami scheme will be done soon. </a:t>
            </a:r>
            <a:endParaRPr lang="ja-JP" altLang="en-US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4000" y="1408888"/>
            <a:ext cx="4320000" cy="2668624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4000" y="4145745"/>
            <a:ext cx="4320000" cy="2712255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たそがれ">
  <a:themeElements>
    <a:clrScheme name="たそがれ">
      <a:dk1>
        <a:sysClr val="windowText" lastClr="000000"/>
      </a:dk1>
      <a:lt1>
        <a:sysClr val="window" lastClr="FFFFFF"/>
      </a:lt1>
      <a:dk2>
        <a:srgbClr val="54638C"/>
      </a:dk2>
      <a:lt2>
        <a:srgbClr val="8D9AB3"/>
      </a:lt2>
      <a:accent1>
        <a:srgbClr val="FFAF03"/>
      </a:accent1>
      <a:accent2>
        <a:srgbClr val="FDE689"/>
      </a:accent2>
      <a:accent3>
        <a:srgbClr val="9E82E7"/>
      </a:accent3>
      <a:accent4>
        <a:srgbClr val="9735BB"/>
      </a:accent4>
      <a:accent5>
        <a:srgbClr val="BF2B2B"/>
      </a:accent5>
      <a:accent6>
        <a:srgbClr val="ED7307"/>
      </a:accent6>
      <a:hlink>
        <a:srgbClr val="FFAF03"/>
      </a:hlink>
      <a:folHlink>
        <a:srgbClr val="FDE689"/>
      </a:folHlink>
    </a:clrScheme>
    <a:fontScheme name="たそがれ">
      <a:majorFont>
        <a:latin typeface="Century Gothic"/>
        <a:ea typeface=""/>
        <a:cs typeface=""/>
        <a:font script="Jpan" typeface="ＭＳ Ｐゴシック"/>
      </a:majorFont>
      <a:minorFont>
        <a:latin typeface="Century Gothic"/>
        <a:ea typeface=""/>
        <a:cs typeface=""/>
        <a:font script="Jpan" typeface="ＭＳ Ｐゴシック"/>
      </a:minorFont>
    </a:fontScheme>
    <a:fmtScheme name="たそがれ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0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60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38100" dist="12700" dir="5400000">
              <a:srgbClr val="FFFFFF">
                <a:alpha val="75000"/>
              </a:srgbClr>
            </a:innerShdw>
            <a:outerShdw blurRad="88900" dist="50800" dir="5400000" sx="102000" sy="102000" algn="tr" rotWithShape="0">
              <a:srgbClr val="808080">
                <a:alpha val="50000"/>
              </a:srgbClr>
            </a:outerShdw>
          </a:effectLst>
        </a:effectStyle>
        <a:effectStyle>
          <a:effectLst>
            <a:outerShdw blurRad="317500" dist="762000" dir="5400000" sy="45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alanced" dir="tl"/>
          </a:scene3d>
          <a:sp3d extrusionH="12700" prstMaterial="softEdge">
            <a:bevelT w="38100" h="1270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200000"/>
              </a:schemeClr>
              <a:schemeClr val="phClr">
                <a:tint val="30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20000"/>
                <a:satMod val="200000"/>
              </a:schemeClr>
              <a:schemeClr val="phClr">
                <a:tint val="50000"/>
                <a:satMod val="1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紅梅匂.thmx</Template>
  <TotalTime>1181</TotalTime>
  <Words>1035</Words>
  <Application>Microsoft Macintosh PowerPoint</Application>
  <PresentationFormat>画面に合わせる (4:3)</PresentationFormat>
  <Paragraphs>169</Paragraphs>
  <Slides>24</Slides>
  <Notes>0</Notes>
  <HiddenSlides>0</HiddenSlides>
  <MMClips>0</MMClips>
  <ScaleCrop>false</ScaleCrop>
  <HeadingPairs>
    <vt:vector size="4" baseType="variant">
      <vt:variant>
        <vt:lpstr>デザイン テンプレート</vt:lpstr>
      </vt:variant>
      <vt:variant>
        <vt:i4>1</vt:i4>
      </vt:variant>
      <vt:variant>
        <vt:lpstr>スライド タイトル</vt:lpstr>
      </vt:variant>
      <vt:variant>
        <vt:i4>24</vt:i4>
      </vt:variant>
    </vt:vector>
  </HeadingPairs>
  <TitlesOfParts>
    <vt:vector size="25" baseType="lpstr">
      <vt:lpstr>たそがれ</vt:lpstr>
      <vt:lpstr>Summary of the SVD session</vt:lpstr>
      <vt:lpstr>Agenda of the meeting</vt:lpstr>
      <vt:lpstr>Progress after the last meeting</vt:lpstr>
      <vt:lpstr>DSSD prototyping (Bergeaur)</vt:lpstr>
      <vt:lpstr>DSSD prototyping (Bergeaur)</vt:lpstr>
      <vt:lpstr>Proposal for DSSD layout (Bergeaur) </vt:lpstr>
      <vt:lpstr>Cost estimate</vt:lpstr>
      <vt:lpstr>APV25 and Origami (Frield)</vt:lpstr>
      <vt:lpstr>Origami concept (Friedl)</vt:lpstr>
      <vt:lpstr>Trigger issue</vt:lpstr>
      <vt:lpstr>Detector R&amp;D</vt:lpstr>
      <vt:lpstr>Monitor (Stanic)</vt:lpstr>
      <vt:lpstr>Foraward detector (Iwasaki)</vt:lpstr>
      <vt:lpstr>TASK LIST</vt:lpstr>
      <vt:lpstr>Software</vt:lpstr>
      <vt:lpstr>DSSD production</vt:lpstr>
      <vt:lpstr>Readout</vt:lpstr>
      <vt:lpstr>Mechanics</vt:lpstr>
      <vt:lpstr>Infrastructures</vt:lpstr>
      <vt:lpstr>System integration</vt:lpstr>
      <vt:lpstr>Forward detector</vt:lpstr>
      <vt:lpstr>Production schedule</vt:lpstr>
      <vt:lpstr>Production speed </vt:lpstr>
      <vt:lpstr>スライド 24</vt:lpstr>
    </vt:vector>
  </TitlesOfParts>
  <Company>高エネルギー加速器研究機構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Progress after last meeting </dc:title>
  <dc:creator>坪山 透</dc:creator>
  <cp:lastModifiedBy>Tsuboyama Toru</cp:lastModifiedBy>
  <cp:revision>14</cp:revision>
  <dcterms:created xsi:type="dcterms:W3CDTF">2009-03-18T23:09:54Z</dcterms:created>
  <dcterms:modified xsi:type="dcterms:W3CDTF">2009-03-18T23:11:30Z</dcterms:modified>
</cp:coreProperties>
</file>