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5" r:id="rId1"/>
  </p:sldMasterIdLst>
  <p:sldIdLst>
    <p:sldId id="273" r:id="rId2"/>
    <p:sldId id="274" r:id="rId3"/>
    <p:sldId id="275" r:id="rId4"/>
    <p:sldId id="277" r:id="rId5"/>
    <p:sldId id="278" r:id="rId6"/>
    <p:sldId id="279" r:id="rId7"/>
    <p:sldId id="280" r:id="rId8"/>
    <p:sldId id="276" r:id="rId9"/>
    <p:sldId id="281" r:id="rId10"/>
    <p:sldId id="282" r:id="rId11"/>
    <p:sldId id="283" r:id="rId12"/>
    <p:sldId id="284" r:id="rId13"/>
    <p:sldId id="285" r:id="rId14"/>
    <p:sldId id="287" r:id="rId15"/>
    <p:sldId id="259" r:id="rId16"/>
    <p:sldId id="261" r:id="rId17"/>
    <p:sldId id="262" r:id="rId18"/>
    <p:sldId id="264" r:id="rId19"/>
    <p:sldId id="263" r:id="rId20"/>
    <p:sldId id="265" r:id="rId21"/>
    <p:sldId id="260" r:id="rId22"/>
    <p:sldId id="269" r:id="rId23"/>
    <p:sldId id="270" r:id="rId24"/>
    <p:sldId id="286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3473" autoAdjust="0"/>
    <p:restoredTop sz="94660"/>
  </p:normalViewPr>
  <p:slideViewPr>
    <p:cSldViewPr snapToObjects="1">
      <p:cViewPr varScale="1">
        <p:scale>
          <a:sx n="144" d="100"/>
          <a:sy n="144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BF14F85-A994-48A2-9419-7B6980C315A3}" type="slidenum">
              <a:rPr kumimoji="0" lang="ja-JP" altLang="en-US" smtClean="0"/>
              <a:pPr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付き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3E1D988-381E-FF46-8C6A-350A473345B5}" type="datetimeFigureOut">
              <a:rPr lang="ja-JP" altLang="en-US" smtClean="0"/>
              <a:pPr/>
              <a:t>09.3.19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416675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25DEB943-0158-304E-9A8D-96D535F69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8800" dirty="0" smtClean="0"/>
              <a:t>Summary of the SVD session</a:t>
            </a:r>
            <a:endParaRPr lang="ja-JP" altLang="en-US" sz="8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951412" cy="134470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19 March 2009</a:t>
            </a:r>
          </a:p>
          <a:p>
            <a:r>
              <a:rPr lang="en-US" altLang="ja-JP" dirty="0" smtClean="0"/>
              <a:t>T. Tsuboyama (KEK)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Trigger issue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295401"/>
            <a:ext cx="4419600" cy="549212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GLD decision requires ~5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sec.</a:t>
            </a:r>
          </a:p>
          <a:p>
            <a:r>
              <a:rPr lang="en-US" altLang="ja-JP" dirty="0" smtClean="0"/>
              <a:t>At 42 MHz, the 192 stage pipeline of APV25 can hold data for 4.6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sec.</a:t>
            </a:r>
          </a:p>
          <a:p>
            <a:r>
              <a:rPr lang="en-US" altLang="ja-JP" dirty="0" smtClean="0"/>
              <a:t>At 32 MHz operation, pipeline can hold data for ~6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sec.</a:t>
            </a:r>
          </a:p>
          <a:p>
            <a:pPr lvl="1"/>
            <a:r>
              <a:rPr lang="en-US" altLang="ja-JP" dirty="0" smtClean="0"/>
              <a:t>Dead time &gt; 3% at 30 kHz trigger rate.</a:t>
            </a:r>
          </a:p>
          <a:p>
            <a:r>
              <a:rPr lang="en-US" altLang="ja-JP" dirty="0" smtClean="0"/>
              <a:t>With &gt;500 </a:t>
            </a:r>
            <a:r>
              <a:rPr lang="en-US" altLang="ja-JP" dirty="0" err="1" smtClean="0"/>
              <a:t>nsec</a:t>
            </a:r>
            <a:r>
              <a:rPr lang="en-US" altLang="ja-JP" dirty="0" smtClean="0"/>
              <a:t> between adjacent triggers, the problem is relaxed.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00" y="1295401"/>
            <a:ext cx="4320000" cy="25524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00" y="3962401"/>
            <a:ext cx="4320000" cy="2825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 R&amp;D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799" y="1066800"/>
            <a:ext cx="7995474" cy="148747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R&amp;D in Korea and India are now in good shape. </a:t>
            </a:r>
            <a:endParaRPr lang="ja-JP" altLang="en-US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5029200" y="1981200"/>
            <a:ext cx="3271073" cy="4498010"/>
            <a:chOff x="5644325" y="1994094"/>
            <a:chExt cx="3271073" cy="449801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4326" y="2154695"/>
              <a:ext cx="3271072" cy="163421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4325" y="4060842"/>
              <a:ext cx="3271073" cy="243126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5285" y="1994094"/>
              <a:ext cx="2880113" cy="16060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9875" y="3857820"/>
              <a:ext cx="2535521" cy="203022"/>
            </a:xfrm>
            <a:prstGeom prst="rect">
              <a:avLst/>
            </a:prstGeom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rcRect b="4742"/>
          <a:stretch>
            <a:fillRect/>
          </a:stretch>
        </p:blipFill>
        <p:spPr>
          <a:xfrm>
            <a:off x="457200" y="4326552"/>
            <a:ext cx="3824699" cy="21526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981200"/>
            <a:ext cx="3824699" cy="223057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199" y="6419753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Kyungpook</a:t>
            </a:r>
            <a:r>
              <a:rPr lang="en-US" altLang="ja-JP" dirty="0" smtClean="0"/>
              <a:t> Univ.: </a:t>
            </a:r>
            <a:r>
              <a:rPr lang="en-US" altLang="ja-JP" dirty="0" err="1" smtClean="0"/>
              <a:t>DongHa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Kah</a:t>
            </a:r>
            <a:r>
              <a:rPr lang="en-US" altLang="ja-JP" dirty="0" smtClean="0"/>
              <a:t>              Tata institute: K. </a:t>
            </a:r>
            <a:r>
              <a:rPr lang="en-US" altLang="ja-JP" dirty="0" err="1" smtClean="0"/>
              <a:t>Kameswara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Rao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Monitor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Stanic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err="1" smtClean="0"/>
              <a:t>RADFETs</a:t>
            </a:r>
            <a:r>
              <a:rPr lang="en-US" altLang="ja-JP" dirty="0" smtClean="0"/>
              <a:t> are useful in the present SVD</a:t>
            </a:r>
          </a:p>
          <a:p>
            <a:pPr lvl="1"/>
            <a:r>
              <a:rPr lang="en-US" altLang="ja-JP" dirty="0" smtClean="0">
                <a:sym typeface="Wingdings"/>
              </a:rPr>
              <a:t>Are RADFET chips still available?</a:t>
            </a:r>
          </a:p>
          <a:p>
            <a:pPr lvl="1"/>
            <a:r>
              <a:rPr lang="en-US" altLang="ja-JP" dirty="0" smtClean="0">
                <a:sym typeface="Wingdings"/>
              </a:rPr>
              <a:t>Total dose can be estimated using sensor damage.</a:t>
            </a:r>
          </a:p>
          <a:p>
            <a:r>
              <a:rPr lang="en-US" altLang="ja-JP" dirty="0" smtClean="0">
                <a:sym typeface="Wingdings"/>
              </a:rPr>
              <a:t>Diamond sensor for radiation measurement and : In SVD3, we discussed to install several chips to silicon ladder. </a:t>
            </a:r>
          </a:p>
          <a:p>
            <a:r>
              <a:rPr lang="en-US" altLang="ja-JP" dirty="0" smtClean="0">
                <a:sym typeface="Wingdings"/>
              </a:rPr>
              <a:t>Temperature sensors are also </a:t>
            </a:r>
          </a:p>
          <a:p>
            <a:r>
              <a:rPr lang="en-US" altLang="ja-JP" dirty="0" smtClean="0">
                <a:sym typeface="Wingdings"/>
              </a:rPr>
              <a:t>Position monitor?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83100"/>
            <a:ext cx="2654300" cy="2108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483100"/>
            <a:ext cx="4171923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Foraward</a:t>
            </a:r>
            <a:r>
              <a:rPr lang="en-US" altLang="ja-JP" dirty="0" smtClean="0"/>
              <a:t> detector </a:t>
            </a:r>
            <a:r>
              <a:rPr lang="en-US" altLang="ja-JP" dirty="0" smtClean="0"/>
              <a:t>(Iwasaki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Purpose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altLang="ja-JP" dirty="0" smtClean="0"/>
              <a:t>Extend the Belle acceptance to improve physics potential.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altLang="ja-JP" dirty="0" smtClean="0"/>
              <a:t>Measure the 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+ or 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- which is generated in the </a:t>
            </a:r>
            <a:r>
              <a:rPr lang="en-US" altLang="ja-JP" dirty="0" err="1" smtClean="0"/>
              <a:t>e+e</a:t>
            </a:r>
            <a:r>
              <a:rPr lang="en-US" altLang="ja-JP" dirty="0" smtClean="0"/>
              <a:t>- interaction and scattered by beam. Then the beam size measurement becomes  possible.</a:t>
            </a:r>
          </a:p>
          <a:p>
            <a:r>
              <a:rPr lang="en-US" altLang="ja-JP" dirty="0" smtClean="0"/>
              <a:t>For 2, random triggered data should be used. </a:t>
            </a:r>
          </a:p>
          <a:p>
            <a:r>
              <a:rPr lang="en-US" altLang="ja-JP" dirty="0" smtClean="0"/>
              <a:t>If enough space is not available, we must consider to extend the angular acceptance of SVD </a:t>
            </a:r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22811"/>
            <a:ext cx="4108450" cy="18827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822811"/>
            <a:ext cx="4121150" cy="18827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TASK LIST</a:t>
            </a:r>
            <a:endParaRPr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Software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17494"/>
            <a:ext cx="8458200" cy="561190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Online:</a:t>
            </a:r>
          </a:p>
          <a:p>
            <a:pPr lvl="1"/>
            <a:r>
              <a:rPr lang="en-US" altLang="ja-JP" dirty="0" smtClean="0"/>
              <a:t>Cluster finding and time reconstruction</a:t>
            </a:r>
          </a:p>
          <a:p>
            <a:pPr lvl="1"/>
            <a:r>
              <a:rPr lang="en-US" altLang="ja-JP" dirty="0" smtClean="0"/>
              <a:t>Calibration</a:t>
            </a:r>
          </a:p>
          <a:p>
            <a:pPr lvl="1"/>
            <a:r>
              <a:rPr lang="en-US" altLang="ja-JP" dirty="0" smtClean="0"/>
              <a:t>Performance monitor</a:t>
            </a:r>
          </a:p>
          <a:p>
            <a:pPr lvl="2"/>
            <a:r>
              <a:rPr lang="en-US" altLang="ja-JP" dirty="0" smtClean="0"/>
              <a:t>Data quality monitor</a:t>
            </a:r>
          </a:p>
          <a:p>
            <a:pPr lvl="2"/>
            <a:r>
              <a:rPr lang="en-US" altLang="ja-JP" dirty="0" smtClean="0"/>
              <a:t>Quality assurance monitor</a:t>
            </a:r>
          </a:p>
          <a:p>
            <a:r>
              <a:rPr lang="en-US" altLang="ja-JP" dirty="0" smtClean="0"/>
              <a:t>Offline</a:t>
            </a:r>
          </a:p>
          <a:p>
            <a:pPr lvl="1"/>
            <a:r>
              <a:rPr lang="en-US" altLang="ja-JP" dirty="0" smtClean="0"/>
              <a:t>Calibration / Database</a:t>
            </a:r>
          </a:p>
          <a:p>
            <a:pPr lvl="1"/>
            <a:r>
              <a:rPr lang="en-US" altLang="ja-JP" dirty="0" smtClean="0">
                <a:sym typeface="Wingdings"/>
              </a:rPr>
              <a:t>Alignment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For physics study, much better </a:t>
            </a:r>
            <a:r>
              <a:rPr lang="en-US" altLang="ja-JP" dirty="0" err="1" smtClean="0">
                <a:solidFill>
                  <a:srgbClr val="FF0000"/>
                </a:solidFill>
                <a:sym typeface="Wingdings"/>
              </a:rPr>
              <a:t>svd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/pixel alignment and reliable tracking (CDC+SVD+PIXEL) is necessary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Tracking</a:t>
            </a:r>
          </a:p>
          <a:p>
            <a:pPr lvl="2"/>
            <a:r>
              <a:rPr lang="en-US" altLang="ja-JP" dirty="0" smtClean="0"/>
              <a:t>CDC track extrapolation</a:t>
            </a:r>
          </a:p>
          <a:p>
            <a:pPr lvl="2"/>
            <a:r>
              <a:rPr lang="en-US" altLang="ja-JP" dirty="0" smtClean="0"/>
              <a:t>Local SVD/Pixel tracking</a:t>
            </a:r>
          </a:p>
          <a:p>
            <a:pPr lvl="1"/>
            <a:r>
              <a:rPr lang="en-US" altLang="ja-JP" dirty="0" smtClean="0"/>
              <a:t>Simulations</a:t>
            </a:r>
          </a:p>
          <a:p>
            <a:pPr lvl="2"/>
            <a:r>
              <a:rPr lang="en-US" altLang="ja-JP" dirty="0" smtClean="0"/>
              <a:t>Detector optimization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DSSD production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 news from HPK</a:t>
            </a:r>
          </a:p>
          <a:p>
            <a:r>
              <a:rPr lang="en-US" altLang="ja-JP" dirty="0" smtClean="0"/>
              <a:t>Test production by other companies (Talk by </a:t>
            </a:r>
            <a:r>
              <a:rPr lang="en-US" altLang="ja-JP" dirty="0" err="1" smtClean="0"/>
              <a:t>Bergauer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R&amp;D in Tata institute (Talk by K. </a:t>
            </a:r>
            <a:r>
              <a:rPr lang="en-US" altLang="ja-JP" dirty="0" err="1" smtClean="0"/>
              <a:t>Rao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R&amp;D in </a:t>
            </a:r>
            <a:r>
              <a:rPr lang="en-US" altLang="ja-JP" dirty="0" err="1" smtClean="0"/>
              <a:t>Kyunphook</a:t>
            </a:r>
            <a:r>
              <a:rPr lang="en-US" altLang="ja-JP" dirty="0" smtClean="0"/>
              <a:t>  Univ. (Talk by </a:t>
            </a:r>
            <a:r>
              <a:rPr lang="en-US" altLang="ja-JP" dirty="0" err="1" smtClean="0"/>
              <a:t>Kah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Mass production</a:t>
            </a:r>
          </a:p>
          <a:p>
            <a:pPr lvl="1"/>
            <a:r>
              <a:rPr lang="en-US" altLang="ja-JP" dirty="0" smtClean="0"/>
              <a:t>Sensor characterization.</a:t>
            </a:r>
          </a:p>
          <a:p>
            <a:pPr lvl="1"/>
            <a:r>
              <a:rPr lang="en-US" altLang="ja-JP" dirty="0" smtClean="0"/>
              <a:t>Quality control</a:t>
            </a:r>
            <a:endParaRPr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Readout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 APV25 hybrid</a:t>
            </a:r>
          </a:p>
          <a:p>
            <a:pPr lvl="1"/>
            <a:r>
              <a:rPr lang="en-US" altLang="ja-JP" dirty="0" smtClean="0"/>
              <a:t>Normal and Origami</a:t>
            </a:r>
          </a:p>
          <a:p>
            <a:pPr lvl="1"/>
            <a:r>
              <a:rPr lang="en-US" altLang="ja-JP" dirty="0" smtClean="0"/>
              <a:t>Production</a:t>
            </a:r>
          </a:p>
          <a:p>
            <a:pPr lvl="1"/>
            <a:r>
              <a:rPr lang="en-US" altLang="ja-JP" dirty="0" smtClean="0"/>
              <a:t>Quality control  --- Test</a:t>
            </a:r>
          </a:p>
          <a:p>
            <a:r>
              <a:rPr lang="en-US" altLang="ja-JP" dirty="0" smtClean="0"/>
              <a:t>Repeater</a:t>
            </a:r>
          </a:p>
          <a:p>
            <a:pPr lvl="1"/>
            <a:r>
              <a:rPr lang="en-US" altLang="ja-JP" dirty="0" smtClean="0"/>
              <a:t>Mechanical and Electric design</a:t>
            </a:r>
          </a:p>
          <a:p>
            <a:pPr lvl="1"/>
            <a:r>
              <a:rPr lang="en-US" altLang="ja-JP" dirty="0" smtClean="0"/>
              <a:t>Mass production  </a:t>
            </a:r>
          </a:p>
          <a:p>
            <a:r>
              <a:rPr lang="en-US" altLang="ja-JP" dirty="0" smtClean="0"/>
              <a:t>Backend</a:t>
            </a:r>
          </a:p>
          <a:p>
            <a:pPr lvl="1"/>
            <a:r>
              <a:rPr lang="en-US" altLang="ja-JP" dirty="0" smtClean="0"/>
              <a:t>COPPER/FINNESSE </a:t>
            </a:r>
            <a:r>
              <a:rPr lang="en-US" altLang="ja-JP" dirty="0" smtClean="0">
                <a:solidFill>
                  <a:srgbClr val="FF0000"/>
                </a:solidFill>
              </a:rPr>
              <a:t>– How many crates are necessary?</a:t>
            </a:r>
          </a:p>
          <a:p>
            <a:pPr lvl="1"/>
            <a:r>
              <a:rPr lang="en-US" altLang="ja-JP" dirty="0" smtClean="0"/>
              <a:t>Mass production</a:t>
            </a:r>
          </a:p>
          <a:p>
            <a:r>
              <a:rPr lang="en-US" altLang="ja-JP" dirty="0" smtClean="0"/>
              <a:t>DAQ software</a:t>
            </a:r>
          </a:p>
          <a:p>
            <a:pPr lvl="1"/>
            <a:r>
              <a:rPr lang="en-US" altLang="ja-JP" dirty="0" smtClean="0"/>
              <a:t>Slow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Mechanics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Support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Joint work with IR/DEPFET/Strip design is necessary</a:t>
            </a:r>
          </a:p>
          <a:p>
            <a:pPr lvl="1"/>
            <a:r>
              <a:rPr lang="en-US" altLang="ja-JP" dirty="0" smtClean="0"/>
              <a:t>Connection to CDC/IR/DEPFET</a:t>
            </a:r>
          </a:p>
          <a:p>
            <a:pPr lvl="1"/>
            <a:r>
              <a:rPr lang="en-US" altLang="ja-JP" dirty="0" smtClean="0"/>
              <a:t>Design: Cooling of normal hybrids </a:t>
            </a:r>
          </a:p>
          <a:p>
            <a:pPr lvl="1"/>
            <a:r>
              <a:rPr lang="en-US" altLang="ja-JP" dirty="0" smtClean="0"/>
              <a:t>Construction</a:t>
            </a:r>
          </a:p>
          <a:p>
            <a:r>
              <a:rPr lang="en-US" altLang="ja-JP" dirty="0" smtClean="0"/>
              <a:t>Ladder production</a:t>
            </a:r>
          </a:p>
          <a:p>
            <a:pPr lvl="1"/>
            <a:r>
              <a:rPr lang="en-US" altLang="ja-JP" dirty="0" smtClean="0"/>
              <a:t>Design</a:t>
            </a:r>
          </a:p>
          <a:p>
            <a:pPr lvl="1"/>
            <a:r>
              <a:rPr lang="en-US" altLang="ja-JP" dirty="0" smtClean="0"/>
              <a:t>DSSD test</a:t>
            </a:r>
          </a:p>
          <a:p>
            <a:pPr lvl="1"/>
            <a:r>
              <a:rPr lang="en-US" altLang="ja-JP" dirty="0" smtClean="0"/>
              <a:t>Hybrid test</a:t>
            </a:r>
          </a:p>
          <a:p>
            <a:pPr lvl="1"/>
            <a:r>
              <a:rPr lang="en-US" altLang="ja-JP" dirty="0" smtClean="0"/>
              <a:t>Assembly</a:t>
            </a:r>
          </a:p>
          <a:p>
            <a:pPr lvl="1"/>
            <a:r>
              <a:rPr lang="en-US" altLang="ja-JP" dirty="0" smtClean="0"/>
              <a:t>Storage</a:t>
            </a:r>
          </a:p>
          <a:p>
            <a:pPr lvl="1"/>
            <a:r>
              <a:rPr lang="en-US" altLang="ja-JP" dirty="0" smtClean="0"/>
              <a:t>Booking</a:t>
            </a:r>
          </a:p>
          <a:p>
            <a:pPr lvl="1"/>
            <a:r>
              <a:rPr lang="en-US" altLang="ja-JP" dirty="0" smtClean="0"/>
              <a:t>Ladder test</a:t>
            </a:r>
            <a:endParaRPr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Infrastructures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Monitor</a:t>
            </a:r>
          </a:p>
          <a:p>
            <a:pPr lvl="1"/>
            <a:r>
              <a:rPr lang="en-US" altLang="ja-JP" dirty="0" smtClean="0"/>
              <a:t>Radiation and Beam abort</a:t>
            </a:r>
          </a:p>
          <a:p>
            <a:pPr lvl="1"/>
            <a:r>
              <a:rPr lang="en-US" altLang="ja-JP" dirty="0" smtClean="0"/>
              <a:t>Temperature</a:t>
            </a:r>
          </a:p>
          <a:p>
            <a:r>
              <a:rPr lang="en-US" altLang="ja-JP" dirty="0" smtClean="0"/>
              <a:t>Cooling</a:t>
            </a:r>
          </a:p>
          <a:p>
            <a:pPr lvl="1"/>
            <a:r>
              <a:rPr lang="en-US" altLang="ja-JP" dirty="0" smtClean="0"/>
              <a:t>Chiller/coolant </a:t>
            </a:r>
          </a:p>
          <a:p>
            <a:pPr lvl="1"/>
            <a:r>
              <a:rPr lang="en-US" altLang="ja-JP" dirty="0" smtClean="0"/>
              <a:t>tubing</a:t>
            </a:r>
          </a:p>
          <a:p>
            <a:pPr lvl="1"/>
            <a:r>
              <a:rPr lang="en-US" altLang="ja-JP" dirty="0" smtClean="0"/>
              <a:t>Special consideration of Origami cooling tubes</a:t>
            </a:r>
          </a:p>
          <a:p>
            <a:r>
              <a:rPr lang="en-US" altLang="ja-JP" dirty="0" smtClean="0"/>
              <a:t>Cables</a:t>
            </a:r>
          </a:p>
          <a:p>
            <a:pPr lvl="1"/>
            <a:r>
              <a:rPr lang="en-US" altLang="ja-JP" dirty="0" smtClean="0"/>
              <a:t>Power supply / signal / control /</a:t>
            </a:r>
          </a:p>
          <a:p>
            <a:r>
              <a:rPr lang="en-US" altLang="ja-JP" dirty="0" smtClean="0"/>
              <a:t>Power supply</a:t>
            </a:r>
          </a:p>
          <a:p>
            <a:pPr lvl="1"/>
            <a:r>
              <a:rPr lang="en-US" altLang="ja-JP" dirty="0" smtClean="0"/>
              <a:t>Design, construction (purchase)</a:t>
            </a:r>
          </a:p>
          <a:p>
            <a:pPr lvl="1"/>
            <a:r>
              <a:rPr lang="en-US" altLang="ja-JP" dirty="0" smtClean="0"/>
              <a:t>Place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3 times larger system than the present SVD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DEPFET group need a big power supply system, also.</a:t>
            </a:r>
          </a:p>
          <a:p>
            <a:r>
              <a:rPr lang="en-US" altLang="ja-JP" dirty="0" smtClean="0"/>
              <a:t>Readout </a:t>
            </a:r>
          </a:p>
          <a:p>
            <a:pPr lvl="1"/>
            <a:r>
              <a:rPr lang="en-US" altLang="ja-JP" dirty="0" smtClean="0"/>
              <a:t>Crates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Agenda of the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2347633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159750" cy="35578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integration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Definition of Integration strategy.</a:t>
            </a:r>
          </a:p>
          <a:p>
            <a:r>
              <a:rPr lang="en-US" altLang="ja-JP" dirty="0" smtClean="0"/>
              <a:t>Ladder mount</a:t>
            </a:r>
          </a:p>
          <a:p>
            <a:r>
              <a:rPr lang="en-US" altLang="ja-JP" dirty="0" smtClean="0"/>
              <a:t>Test with source /laser (?)</a:t>
            </a:r>
          </a:p>
          <a:p>
            <a:r>
              <a:rPr lang="en-US" altLang="ja-JP" dirty="0" smtClean="0"/>
              <a:t>Debugging hardware and software</a:t>
            </a:r>
          </a:p>
          <a:p>
            <a:r>
              <a:rPr lang="en-US" altLang="ja-JP" dirty="0" smtClean="0"/>
              <a:t>Calibration</a:t>
            </a:r>
          </a:p>
          <a:p>
            <a:r>
              <a:rPr lang="en-US" altLang="ja-JP" dirty="0" smtClean="0"/>
              <a:t>Cosmic ray test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Commissioning  Pixel + SVD should be done together.</a:t>
            </a:r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Forward detector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Talk by Iwasaki</a:t>
            </a:r>
          </a:p>
          <a:p>
            <a:r>
              <a:rPr lang="en-US" altLang="ja-JP" dirty="0" smtClean="0"/>
              <a:t>Purpose</a:t>
            </a:r>
          </a:p>
          <a:p>
            <a:pPr lvl="1"/>
            <a:r>
              <a:rPr lang="en-US" altLang="ja-JP" dirty="0" smtClean="0"/>
              <a:t>Improve physics performance</a:t>
            </a:r>
          </a:p>
          <a:p>
            <a:pPr lvl="1"/>
            <a:r>
              <a:rPr lang="en-US" altLang="ja-JP" dirty="0" smtClean="0"/>
              <a:t>Beam size measurement</a:t>
            </a:r>
          </a:p>
          <a:p>
            <a:r>
              <a:rPr lang="en-US" altLang="ja-JP" dirty="0" smtClean="0"/>
              <a:t>Design should be done in parallel to the SVD design.</a:t>
            </a:r>
          </a:p>
          <a:p>
            <a:r>
              <a:rPr lang="en-US" altLang="ja-JP" dirty="0" smtClean="0"/>
              <a:t>How about just extend the acceptance of the SVD.</a:t>
            </a:r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Production schedule</a:t>
            </a:r>
            <a:endParaRPr lang="ja-JP" altLang="en-US" dirty="0" smtClean="0"/>
          </a:p>
        </p:txBody>
      </p:sp>
      <p:sp>
        <p:nvSpPr>
          <p:cNvPr id="19" name="コンテンツ プレースホルダ 18"/>
          <p:cNvSpPr>
            <a:spLocks noGrp="1"/>
          </p:cNvSpPr>
          <p:nvPr>
            <p:ph idx="1"/>
          </p:nvPr>
        </p:nvSpPr>
        <p:spPr>
          <a:xfrm>
            <a:off x="457200" y="1017494"/>
            <a:ext cx="8458200" cy="561190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Thomas’s chart (modified)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in a previous meeting.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3 years for sensor production with some spares. </a:t>
            </a:r>
          </a:p>
          <a:p>
            <a:r>
              <a:rPr lang="en-US" altLang="ja-JP" dirty="0" smtClean="0"/>
              <a:t>Final ladder production will be done in 2013.</a:t>
            </a:r>
          </a:p>
          <a:p>
            <a:r>
              <a:rPr lang="en-US" altLang="ja-JP" dirty="0" smtClean="0"/>
              <a:t>0.5-1 year system test before installation.</a:t>
            </a:r>
          </a:p>
          <a:p>
            <a:r>
              <a:rPr lang="en-US" altLang="ja-JP" dirty="0" smtClean="0"/>
              <a:t>SVD and DEPFET installation should be done after we understand background conditions, e.g., 0.5 years.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Super BEAST team is necessary</a:t>
            </a:r>
          </a:p>
          <a:p>
            <a:endParaRPr lang="ja-JP" altLang="en-US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1743075" y="1524000"/>
            <a:ext cx="5572125" cy="2417763"/>
            <a:chOff x="2071688" y="1981200"/>
            <a:chExt cx="5572125" cy="241776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413125" y="3544888"/>
              <a:ext cx="2460625" cy="190500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2071688" y="1981200"/>
              <a:ext cx="5243469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16"/>
            <p:cNvGrpSpPr>
              <a:grpSpLocks/>
            </p:cNvGrpSpPr>
            <p:nvPr/>
          </p:nvGrpSpPr>
          <p:grpSpPr bwMode="auto">
            <a:xfrm>
              <a:off x="2071688" y="2214563"/>
              <a:ext cx="5572125" cy="2184400"/>
              <a:chOff x="2071670" y="2214554"/>
              <a:chExt cx="5572164" cy="2185090"/>
            </a:xfrm>
          </p:grpSpPr>
          <p:pic>
            <p:nvPicPr>
              <p:cNvPr id="23" name="Picture 6" descr="sBelle SVD Schedule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71670" y="2214554"/>
                <a:ext cx="5243506" cy="201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r="16667"/>
              <a:stretch>
                <a:fillRect/>
              </a:stretch>
            </p:blipFill>
            <p:spPr bwMode="auto">
              <a:xfrm>
                <a:off x="5357818" y="3310046"/>
                <a:ext cx="1785950" cy="256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14678" y="3535606"/>
                <a:ext cx="3071834" cy="19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r="16667" b="26360"/>
              <a:stretch>
                <a:fillRect/>
              </a:stretch>
            </p:blipFill>
            <p:spPr bwMode="auto">
              <a:xfrm>
                <a:off x="5214942" y="3786190"/>
                <a:ext cx="1785950" cy="188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14744" y="3779840"/>
                <a:ext cx="1552555" cy="187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343676" y="4214818"/>
                <a:ext cx="1300158" cy="184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r="16667" b="26360"/>
              <a:stretch>
                <a:fillRect/>
              </a:stretch>
            </p:blipFill>
            <p:spPr bwMode="auto">
              <a:xfrm>
                <a:off x="5572132" y="4025908"/>
                <a:ext cx="1785950" cy="188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4714876" y="4000504"/>
                <a:ext cx="86914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100">
                    <a:latin typeface="Calibri" pitchFamily="-29" charset="0"/>
                  </a:rPr>
                  <a:t> system test</a:t>
                </a:r>
                <a:endParaRPr lang="ja-JP" altLang="en-US" sz="1100">
                  <a:latin typeface="Calibri" pitchFamily="-29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Production speed </a:t>
            </a:r>
            <a:endParaRPr lang="ja-JP" altLang="en-US" smtClean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100-150 DSSD per year  * 3 years.</a:t>
            </a:r>
          </a:p>
          <a:p>
            <a:r>
              <a:rPr lang="en-US" altLang="ja-JP" smtClean="0"/>
              <a:t>24 ladders per year * 3 years.</a:t>
            </a:r>
          </a:p>
          <a:p>
            <a:r>
              <a:rPr lang="en-US" altLang="ja-JP" smtClean="0"/>
              <a:t>72 ladders installation in the last year.</a:t>
            </a:r>
          </a:p>
          <a:p>
            <a:r>
              <a:rPr lang="en-US" altLang="ja-JP" smtClean="0"/>
              <a:t>DSSD production hopefully starts at end of 2009.</a:t>
            </a:r>
          </a:p>
          <a:p>
            <a:endParaRPr lang="en-US" altLang="ja-JP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Progress after the last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HPK DSSD production</a:t>
            </a:r>
          </a:p>
          <a:p>
            <a:pPr lvl="1"/>
            <a:r>
              <a:rPr lang="en-US" altLang="ja-JP" dirty="0" smtClean="0"/>
              <a:t>HPK showed an intention to restart DSSD production but has not give us their decision.</a:t>
            </a:r>
          </a:p>
          <a:p>
            <a:pPr lvl="1"/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err="1" smtClean="0">
                <a:sym typeface="Wingdings"/>
              </a:rPr>
              <a:t>Bergeaur’s</a:t>
            </a:r>
            <a:r>
              <a:rPr lang="en-US" altLang="ja-JP" dirty="0" smtClean="0">
                <a:sym typeface="Wingdings"/>
              </a:rPr>
              <a:t> talk</a:t>
            </a:r>
            <a:endParaRPr lang="en-US" altLang="ja-JP" dirty="0" smtClean="0"/>
          </a:p>
          <a:p>
            <a:r>
              <a:rPr lang="en-US" altLang="ja-JP" dirty="0" smtClean="0"/>
              <a:t>APV25 purchase </a:t>
            </a:r>
          </a:p>
          <a:p>
            <a:pPr lvl="1"/>
            <a:r>
              <a:rPr lang="en-US" altLang="ja-JP" dirty="0" smtClean="0">
                <a:sym typeface="Wingdings"/>
              </a:rPr>
              <a:t>We bought 4000 chips, just enough for SVD production. </a:t>
            </a:r>
          </a:p>
          <a:p>
            <a:pPr lvl="1"/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err="1" smtClean="0">
                <a:sym typeface="Wingdings"/>
              </a:rPr>
              <a:t>Friedl’s</a:t>
            </a:r>
            <a:r>
              <a:rPr lang="en-US" altLang="ja-JP" dirty="0" smtClean="0">
                <a:sym typeface="Wingdings"/>
              </a:rPr>
              <a:t> talk.</a:t>
            </a:r>
          </a:p>
          <a:p>
            <a:r>
              <a:rPr lang="en-US" altLang="ja-JP" dirty="0" smtClean="0">
                <a:sym typeface="Wingdings"/>
              </a:rPr>
              <a:t>IR discussion started with engineers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Iwasaki’s talk</a:t>
            </a:r>
          </a:p>
          <a:p>
            <a:r>
              <a:rPr lang="en-US" altLang="ja-JP" dirty="0" smtClean="0">
                <a:sym typeface="Wingdings"/>
              </a:rPr>
              <a:t>Super BEAST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If SVD/PXD is not installed at T=0, we need a radiation measurement system.</a:t>
            </a:r>
          </a:p>
          <a:p>
            <a:r>
              <a:rPr lang="en-US" altLang="ja-JP" dirty="0" smtClean="0">
                <a:sym typeface="Wingdings"/>
              </a:rPr>
              <a:t>Hara moved from Osaka to KEK. </a:t>
            </a:r>
          </a:p>
          <a:p>
            <a:r>
              <a:rPr lang="en-US" altLang="ja-JP" dirty="0" smtClean="0">
                <a:sym typeface="Wingdings"/>
              </a:rPr>
              <a:t>His main task is computing and software for the Super BELLE.</a:t>
            </a:r>
          </a:p>
          <a:p>
            <a:endParaRPr lang="en-US" altLang="ja-JP" dirty="0" smtClean="0">
              <a:sym typeface="Wingdings"/>
            </a:endParaRPr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DSSD prototyping (</a:t>
            </a:r>
            <a:r>
              <a:rPr lang="en-US" altLang="ja-JP" dirty="0" err="1" smtClean="0"/>
              <a:t>Bergeaur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295400"/>
            <a:ext cx="3846920" cy="5121275"/>
          </a:xfrm>
        </p:spPr>
        <p:txBody>
          <a:bodyPr/>
          <a:lstStyle/>
          <a:p>
            <a:r>
              <a:rPr lang="en-US" altLang="ja-JP" dirty="0" smtClean="0"/>
              <a:t>Prototype of a double sided sensors from 6” wafer are important in order to examine the </a:t>
            </a:r>
            <a:r>
              <a:rPr lang="en-US" altLang="ja-JP" i="1" dirty="0" smtClean="0"/>
              <a:t>Origami concept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Quotations from Micron and SINTEF were compared.</a:t>
            </a:r>
          </a:p>
          <a:p>
            <a:r>
              <a:rPr lang="en-US" altLang="ja-JP" dirty="0" smtClean="0"/>
              <a:t>From view point of technology, both company gave reasonable answer. 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rcRect t="12500"/>
          <a:stretch>
            <a:fillRect/>
          </a:stretch>
        </p:blipFill>
        <p:spPr>
          <a:xfrm>
            <a:off x="4075520" y="1447800"/>
            <a:ext cx="5040000" cy="3352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20" y="4876800"/>
            <a:ext cx="5040000" cy="1882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DSSD prototyping (</a:t>
            </a:r>
            <a:r>
              <a:rPr lang="en-US" altLang="ja-JP" dirty="0" err="1" smtClean="0"/>
              <a:t>Bergeaur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17494"/>
            <a:ext cx="4246702" cy="271630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Cost: SINTEF = Micron *2.</a:t>
            </a:r>
          </a:p>
          <a:p>
            <a:r>
              <a:rPr lang="en-US" altLang="ja-JP" dirty="0" smtClean="0"/>
              <a:t>SINTEF is more communicative than Micron.</a:t>
            </a:r>
          </a:p>
          <a:p>
            <a:r>
              <a:rPr lang="en-US" altLang="ja-JP" dirty="0" smtClean="0"/>
              <a:t>Micron has only 1 for each job.</a:t>
            </a:r>
          </a:p>
          <a:p>
            <a:r>
              <a:rPr lang="en-US" altLang="ja-JP" dirty="0" smtClean="0"/>
              <a:t>If HPK does not answer soon, we should start with Micron.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rcRect t="13333" b="8889"/>
          <a:stretch>
            <a:fillRect/>
          </a:stretch>
        </p:blipFill>
        <p:spPr>
          <a:xfrm>
            <a:off x="4668698" y="1066800"/>
            <a:ext cx="4475302" cy="2667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7170"/>
            <a:ext cx="4525200" cy="30108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rcRect t="12469"/>
          <a:stretch>
            <a:fillRect/>
          </a:stretch>
        </p:blipFill>
        <p:spPr>
          <a:xfrm>
            <a:off x="4668698" y="3886200"/>
            <a:ext cx="4475302" cy="2971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Proposal for DSSD layout (</a:t>
            </a:r>
            <a:r>
              <a:rPr lang="en-US" altLang="ja-JP" sz="3600" dirty="0" err="1" smtClean="0"/>
              <a:t>Bergeaur</a:t>
            </a:r>
            <a:r>
              <a:rPr lang="en-US" altLang="ja-JP" sz="3600" dirty="0" smtClean="0"/>
              <a:t>) 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017495"/>
            <a:ext cx="4495800" cy="309730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With sensor from 6” wafers, SVD can be build by using just two type of sensors.</a:t>
            </a:r>
          </a:p>
          <a:p>
            <a:pPr lvl="1"/>
            <a:r>
              <a:rPr lang="en-US" altLang="ja-JP" dirty="0" smtClean="0"/>
              <a:t>horizontal: rectangular </a:t>
            </a:r>
          </a:p>
          <a:p>
            <a:pPr lvl="1"/>
            <a:r>
              <a:rPr lang="en-US" altLang="ja-JP" dirty="0" smtClean="0"/>
              <a:t>slanted: trapezoidal</a:t>
            </a:r>
          </a:p>
          <a:p>
            <a:r>
              <a:rPr lang="en-US" altLang="ja-JP" dirty="0" smtClean="0"/>
              <a:t>In order to save number of APV25 chips, wider readout chip in the outer two layers.</a:t>
            </a:r>
          </a:p>
          <a:p>
            <a:pPr lvl="1"/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320000" cy="27032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83956"/>
            <a:ext cx="4320000" cy="25868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06958"/>
            <a:ext cx="4320000" cy="2851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Cost estimate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1143000"/>
            <a:ext cx="4572000" cy="527367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Calculation is done assuming Micron sensor.</a:t>
            </a:r>
          </a:p>
          <a:p>
            <a:r>
              <a:rPr lang="en-US" altLang="ja-JP" dirty="0" smtClean="0"/>
              <a:t>DSSD production cost</a:t>
            </a:r>
          </a:p>
          <a:p>
            <a:pPr lvl="1"/>
            <a:r>
              <a:rPr lang="en-US" altLang="ja-JP" dirty="0" smtClean="0"/>
              <a:t>=</a:t>
            </a:r>
            <a:r>
              <a:rPr lang="en-US" altLang="ja-JP" sz="2800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dirty="0" err="1" smtClean="0"/>
              <a:t>(setup</a:t>
            </a:r>
            <a:r>
              <a:rPr lang="en-US" altLang="ja-JP" dirty="0" smtClean="0"/>
              <a:t> cost  + sensor cost)</a:t>
            </a:r>
          </a:p>
          <a:p>
            <a:r>
              <a:rPr lang="en-US" altLang="ja-JP" dirty="0" smtClean="0"/>
              <a:t>Number of APV chips and DAQ system is reduced in “3-layout” design.</a:t>
            </a:r>
          </a:p>
          <a:p>
            <a:r>
              <a:rPr lang="en-US" altLang="ja-JP" dirty="0" smtClean="0"/>
              <a:t>In total, 3-layout design is slightly cheaper. </a:t>
            </a:r>
          </a:p>
          <a:p>
            <a:r>
              <a:rPr lang="en-US" altLang="ja-JP" dirty="0" smtClean="0"/>
              <a:t>Power supply and COPPER/FINNESSE is not included in the cost.</a:t>
            </a:r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00" y="1143000"/>
            <a:ext cx="4320000" cy="27129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00" y="3978826"/>
            <a:ext cx="4320000" cy="284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APV25 and Origami (</a:t>
            </a:r>
            <a:r>
              <a:rPr lang="en-US" altLang="ja-JP" dirty="0" err="1" smtClean="0"/>
              <a:t>Frield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26400"/>
            <a:ext cx="4191000" cy="2736001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4,000 chips were purchased. </a:t>
            </a:r>
          </a:p>
          <a:p>
            <a:r>
              <a:rPr lang="en-US" altLang="ja-JP" dirty="0" smtClean="0"/>
              <a:t>1,500 chips will be thinned.</a:t>
            </a:r>
          </a:p>
          <a:p>
            <a:r>
              <a:rPr lang="en-US" altLang="ja-JP" dirty="0" smtClean="0"/>
              <a:t>First wafer was thinned and diced in a French company.</a:t>
            </a:r>
          </a:p>
          <a:p>
            <a:r>
              <a:rPr lang="en-US" altLang="ja-JP" dirty="0" smtClean="0"/>
              <a:t>Result is excellent.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6400"/>
            <a:ext cx="4320000" cy="273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056164"/>
            <a:ext cx="4320000" cy="27256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4056164"/>
            <a:ext cx="4320000" cy="2683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Origami concept (Friedl)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410200"/>
          </a:xfrm>
        </p:spPr>
        <p:txBody>
          <a:bodyPr/>
          <a:lstStyle/>
          <a:p>
            <a:r>
              <a:rPr lang="en-US" altLang="ja-JP" dirty="0" smtClean="0"/>
              <a:t>Origami scheme is necessary to read out large area detector with APV25.</a:t>
            </a:r>
          </a:p>
          <a:p>
            <a:r>
              <a:rPr lang="en-US" altLang="ja-JP" dirty="0" smtClean="0"/>
              <a:t>At cost of 0.3% X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, high S/N is assured.</a:t>
            </a:r>
          </a:p>
          <a:p>
            <a:r>
              <a:rPr lang="en-US" altLang="ja-JP" dirty="0" smtClean="0"/>
              <a:t>The strips in back is readout with APV25 on top of the sensor.</a:t>
            </a:r>
          </a:p>
          <a:p>
            <a:r>
              <a:rPr lang="en-US" altLang="ja-JP" dirty="0" smtClean="0"/>
              <a:t>First PCB is in production by CERN. Test of origami scheme will be done soon.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00" y="1408888"/>
            <a:ext cx="4320000" cy="26686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00" y="4145745"/>
            <a:ext cx="4320000" cy="27122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たそがれ">
  <a:themeElements>
    <a:clrScheme name="たそがれ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たそがれ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たそがれ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紅梅匂.thmx</Template>
  <TotalTime>1181</TotalTime>
  <Words>1035</Words>
  <Application>Microsoft Macintosh PowerPoint</Application>
  <PresentationFormat>画面に合わせる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たそがれ</vt:lpstr>
      <vt:lpstr>Summary of the SVD session</vt:lpstr>
      <vt:lpstr>Agenda of the meeting</vt:lpstr>
      <vt:lpstr>Progress after the last meeting</vt:lpstr>
      <vt:lpstr>DSSD prototyping (Bergeaur)</vt:lpstr>
      <vt:lpstr>DSSD prototyping (Bergeaur)</vt:lpstr>
      <vt:lpstr>Proposal for DSSD layout (Bergeaur) </vt:lpstr>
      <vt:lpstr>Cost estimate</vt:lpstr>
      <vt:lpstr>APV25 and Origami (Frield)</vt:lpstr>
      <vt:lpstr>Origami concept (Friedl)</vt:lpstr>
      <vt:lpstr>Trigger issue</vt:lpstr>
      <vt:lpstr>Detector R&amp;D</vt:lpstr>
      <vt:lpstr>Monitor (Stanic)</vt:lpstr>
      <vt:lpstr>Foraward detector (Iwasaki)</vt:lpstr>
      <vt:lpstr>TASK LIST</vt:lpstr>
      <vt:lpstr>Software</vt:lpstr>
      <vt:lpstr>DSSD production</vt:lpstr>
      <vt:lpstr>Readout</vt:lpstr>
      <vt:lpstr>Mechanics</vt:lpstr>
      <vt:lpstr>Infrastructures</vt:lpstr>
      <vt:lpstr>System integration</vt:lpstr>
      <vt:lpstr>Forward detector</vt:lpstr>
      <vt:lpstr>Production schedule</vt:lpstr>
      <vt:lpstr>Production speed </vt:lpstr>
      <vt:lpstr>スライド 24</vt:lpstr>
    </vt:vector>
  </TitlesOfParts>
  <Company>高エネルギー加速器研究機構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after last meeting </dc:title>
  <dc:creator>坪山 透</dc:creator>
  <cp:lastModifiedBy>Tsuboyama Toru</cp:lastModifiedBy>
  <cp:revision>14</cp:revision>
  <dcterms:created xsi:type="dcterms:W3CDTF">2009-03-18T23:09:54Z</dcterms:created>
  <dcterms:modified xsi:type="dcterms:W3CDTF">2009-03-18T23:11:30Z</dcterms:modified>
</cp:coreProperties>
</file>