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8" r:id="rId5"/>
    <p:sldId id="260" r:id="rId6"/>
    <p:sldId id="263" r:id="rId7"/>
    <p:sldId id="261" r:id="rId8"/>
    <p:sldId id="269" r:id="rId9"/>
    <p:sldId id="270" r:id="rId10"/>
    <p:sldId id="259" r:id="rId11"/>
    <p:sldId id="264" r:id="rId12"/>
    <p:sldId id="267" r:id="rId13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3" autoAdjust="0"/>
    <p:restoredTop sz="80353" autoAdjust="0"/>
  </p:normalViewPr>
  <p:slideViewPr>
    <p:cSldViewPr>
      <p:cViewPr varScale="1">
        <p:scale>
          <a:sx n="90" d="100"/>
          <a:sy n="90" d="100"/>
        </p:scale>
        <p:origin x="-92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LuAGscinti\compareBS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/>
      <c:lineChart>
        <c:grouping val="stacked"/>
        <c:ser>
          <c:idx val="0"/>
          <c:order val="0"/>
          <c:spPr>
            <a:ln>
              <a:noFill/>
            </a:ln>
          </c:spPr>
          <c:dPt>
            <c:idx val="0"/>
            <c:marker>
              <c:symbol val="x"/>
              <c:size val="15"/>
              <c:spPr>
                <a:ln>
                  <a:solidFill>
                    <a:srgbClr val="7030A0"/>
                  </a:solidFill>
                </a:ln>
              </c:spPr>
            </c:marker>
          </c:dPt>
          <c:dPt>
            <c:idx val="1"/>
            <c:marker>
              <c:symbol val="star"/>
              <c:size val="15"/>
              <c:spPr>
                <a:solidFill>
                  <a:srgbClr val="C00000"/>
                </a:solidFill>
                <a:ln>
                  <a:solidFill>
                    <a:srgbClr val="00B0F0"/>
                  </a:solidFill>
                </a:ln>
              </c:spPr>
            </c:marker>
          </c:dPt>
          <c:dPt>
            <c:idx val="2"/>
            <c:marker>
              <c:symbol val="diamond"/>
              <c:size val="15"/>
              <c:spPr>
                <a:solidFill>
                  <a:srgbClr val="0070C0"/>
                </a:solidFill>
                <a:ln>
                  <a:noFill/>
                </a:ln>
              </c:spPr>
            </c:marker>
          </c:dPt>
          <c:dPt>
            <c:idx val="3"/>
            <c:marker>
              <c:symbol val="square"/>
              <c:size val="15"/>
              <c:spPr>
                <a:solidFill>
                  <a:srgbClr val="C00000"/>
                </a:solidFill>
                <a:ln>
                  <a:noFill/>
                </a:ln>
              </c:spPr>
            </c:marker>
          </c:dPt>
          <c:dPt>
            <c:idx val="4"/>
            <c:marker>
              <c:symbol val="triangle"/>
              <c:size val="15"/>
              <c:spPr>
                <a:solidFill>
                  <a:srgbClr val="00B050"/>
                </a:solidFill>
                <a:ln>
                  <a:noFill/>
                </a:ln>
              </c:spPr>
            </c:marker>
          </c:dPt>
          <c:cat>
            <c:strRef>
              <c:f>Sheet1!$I$40:$I$44</c:f>
              <c:strCache>
                <c:ptCount val="5"/>
                <c:pt idx="0">
                  <c:v>LuAG</c:v>
                </c:pt>
                <c:pt idx="1">
                  <c:v>LuAG(Sylinder)</c:v>
                </c:pt>
                <c:pt idx="2">
                  <c:v>BSOSA</c:v>
                </c:pt>
                <c:pt idx="3">
                  <c:v>BSOSB</c:v>
                </c:pt>
                <c:pt idx="4">
                  <c:v>BSONo1</c:v>
                </c:pt>
              </c:strCache>
            </c:strRef>
          </c:cat>
          <c:val>
            <c:numRef>
              <c:f>Sheet1!$J$40:$J$44</c:f>
              <c:numCache>
                <c:formatCode>General</c:formatCode>
                <c:ptCount val="5"/>
                <c:pt idx="0">
                  <c:v>5.5529999999999955</c:v>
                </c:pt>
                <c:pt idx="1">
                  <c:v>6.8109999999999955</c:v>
                </c:pt>
                <c:pt idx="2">
                  <c:v>1.8839999999999986</c:v>
                </c:pt>
                <c:pt idx="3">
                  <c:v>1.496</c:v>
                </c:pt>
                <c:pt idx="4">
                  <c:v>1.9529999999999996</c:v>
                </c:pt>
              </c:numCache>
            </c:numRef>
          </c:val>
        </c:ser>
        <c:marker val="1"/>
        <c:axId val="61787520"/>
        <c:axId val="61842176"/>
      </c:lineChart>
      <c:catAx>
        <c:axId val="617875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ja-JP" sz="1800" baseline="0"/>
            </a:pPr>
            <a:endParaRPr lang="ja-JP"/>
          </a:p>
        </c:txPr>
        <c:crossAx val="61842176"/>
        <c:crosses val="autoZero"/>
        <c:auto val="1"/>
        <c:lblAlgn val="ctr"/>
        <c:lblOffset val="100"/>
      </c:catAx>
      <c:valAx>
        <c:axId val="618421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ja-JP" sz="1800" baseline="0"/>
            </a:pPr>
            <a:endParaRPr lang="ja-JP"/>
          </a:p>
        </c:txPr>
        <c:crossAx val="61787520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2E33750-2C14-47C0-817D-FDE5CBD29AF7}" type="datetimeFigureOut">
              <a:rPr lang="ja-JP" altLang="en-US"/>
              <a:pPr>
                <a:defRPr/>
              </a:pPr>
              <a:t>2009/7/7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CAD3C66-36D7-4506-8BB3-BADB7D10AA6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1843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5AD46B-B4B9-4070-8855-BB87FC7187DD}" type="slidenum">
              <a:rPr lang="en-US" altLang="ja-JP"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2355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693073-CCA6-4B1D-9EA3-FB4A004F6353}" type="slidenum">
              <a:rPr lang="en-US" altLang="ja-JP"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ja-JP"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29700" name="スライド番号プレースホル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>
            <a:prstTxWarp prst="textNoShape">
              <a:avLst/>
            </a:prstTxWarp>
          </a:bodyPr>
          <a:lstStyle/>
          <a:p>
            <a:pPr algn="r"/>
            <a:fld id="{041A35C8-81C9-4EB6-A685-82A862775699}" type="slidenum">
              <a:rPr lang="en-US" altLang="ja-JP" sz="1300">
                <a:latin typeface="Calibri" pitchFamily="-123" charset="0"/>
              </a:rPr>
              <a:pPr algn="r"/>
              <a:t>9</a:t>
            </a:fld>
            <a:endParaRPr lang="en-US" altLang="ja-JP" sz="1300" dirty="0">
              <a:latin typeface="Calibri" pitchFamily="-123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2662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BBF9A9-D99D-46A2-B4DF-4E55E37D66EC}" type="slidenum">
              <a:rPr lang="en-US" altLang="ja-JP"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ja-JP"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684E6-14D7-422C-962F-650EE7FB2BBB}" type="datetimeFigureOut">
              <a:rPr lang="ja-JP" altLang="en-US"/>
              <a:pPr>
                <a:defRPr/>
              </a:pPr>
              <a:t>2009/7/7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70CDB-C347-4FD8-B5B3-6873908267C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27B62-4DC7-4DCA-A7A3-36139DE876F6}" type="datetimeFigureOut">
              <a:rPr lang="ja-JP" altLang="en-US"/>
              <a:pPr>
                <a:defRPr/>
              </a:pPr>
              <a:t>2009/7/7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5588D-DA50-4FEC-A09C-14786DAE63E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A20F1-98C4-42D2-83FC-C8CC0351267E}" type="datetimeFigureOut">
              <a:rPr lang="ja-JP" altLang="en-US"/>
              <a:pPr>
                <a:defRPr/>
              </a:pPr>
              <a:t>2009/7/7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CF017-C8FC-49AB-9A6A-20C6F9CF7A0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F1601-074B-4811-8BCD-2E21B0EBC1F0}" type="datetimeFigureOut">
              <a:rPr lang="ja-JP" altLang="en-US"/>
              <a:pPr>
                <a:defRPr/>
              </a:pPr>
              <a:t>2009/7/7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A980F-2C4D-4197-8896-2CD1EBD2170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FA91F-5620-4666-9BD7-4C6D55AE3D38}" type="datetimeFigureOut">
              <a:rPr lang="ja-JP" altLang="en-US"/>
              <a:pPr>
                <a:defRPr/>
              </a:pPr>
              <a:t>2009/7/7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115D9-627B-425A-BE09-11A9F5AD990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7F855-FA24-421B-A29C-A4442344D35F}" type="datetimeFigureOut">
              <a:rPr lang="ja-JP" altLang="en-US"/>
              <a:pPr>
                <a:defRPr/>
              </a:pPr>
              <a:t>2009/7/7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A2C0F-C15B-4B4A-951D-DB0486488F5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804B0-25A0-4B7F-97BF-7FCE6F7790C8}" type="datetimeFigureOut">
              <a:rPr lang="ja-JP" altLang="en-US"/>
              <a:pPr>
                <a:defRPr/>
              </a:pPr>
              <a:t>2009/7/7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EB4C7-BEED-40EF-9430-ECF22BDFA5A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FA715-79D5-493F-94B7-39D958FE045A}" type="datetimeFigureOut">
              <a:rPr lang="ja-JP" altLang="en-US"/>
              <a:pPr>
                <a:defRPr/>
              </a:pPr>
              <a:t>2009/7/7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BBFD3-C907-4BAD-AD2C-B48E7BD8DED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0D62-510D-434F-837B-F5C294C2A09A}" type="datetimeFigureOut">
              <a:rPr lang="ja-JP" altLang="en-US"/>
              <a:pPr>
                <a:defRPr/>
              </a:pPr>
              <a:t>2009/7/7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38FCD-E26F-4E8C-B073-238DC221D91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F83E-B1EB-4E59-98FB-84BB8A89391F}" type="datetimeFigureOut">
              <a:rPr lang="ja-JP" altLang="en-US"/>
              <a:pPr>
                <a:defRPr/>
              </a:pPr>
              <a:t>2009/7/7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6078E-6B67-4D6D-BE4B-D9C3DBFFB6B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E64BC-8C94-4DC3-84ED-A756665023A9}" type="datetimeFigureOut">
              <a:rPr lang="ja-JP" altLang="en-US"/>
              <a:pPr>
                <a:defRPr/>
              </a:pPr>
              <a:t>2009/7/7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50F37-0AEF-40EA-8350-9949CBC1ECE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610051D-EC2A-46E4-A523-682682B8C902}" type="datetimeFigureOut">
              <a:rPr lang="ja-JP" altLang="en-US"/>
              <a:pPr>
                <a:defRPr/>
              </a:pPr>
              <a:t>2009/7/7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58DA60B-F5C5-46DB-9F96-0D3E5BB068A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pitchFamily="-123" charset="-128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-123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pitchFamily="-123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-123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-123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-123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-123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mtClean="0"/>
              <a:t>Light Output measurement of BSO scintillator </a:t>
            </a:r>
            <a:endParaRPr lang="ja-JP" altLang="en-US" smtClean="0"/>
          </a:p>
        </p:txBody>
      </p:sp>
      <p:sp>
        <p:nvSpPr>
          <p:cNvPr id="5" name="サブタイトル 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>
                <a:cs typeface="+mn-cs"/>
              </a:rPr>
              <a:t>2009/July/7th</a:t>
            </a:r>
            <a:endParaRPr lang="en-US" altLang="ja-JP" baseline="30000" dirty="0" smtClean="0"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>
                <a:cs typeface="+mn-cs"/>
              </a:rPr>
              <a:t> Tomoko Iwashita/Kenkichi Miyabayashi</a:t>
            </a:r>
            <a:endParaRPr lang="ja-JP" alt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Summary and plans</a:t>
            </a:r>
            <a:endParaRPr lang="ja-JP" altLang="en-US" smtClean="0"/>
          </a:p>
        </p:txBody>
      </p:sp>
      <p:sp>
        <p:nvSpPr>
          <p:cNvPr id="25602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altLang="ja-JP" dirty="0" smtClean="0"/>
              <a:t>Effective L.O. of BSO is 2 times as high as </a:t>
            </a:r>
            <a:r>
              <a:rPr lang="en-US" altLang="ja-JP" dirty="0" err="1" smtClean="0"/>
              <a:t>PureCsI</a:t>
            </a:r>
            <a:r>
              <a:rPr lang="en-US" altLang="ja-JP" dirty="0" smtClean="0"/>
              <a:t> because of longer wavelength.</a:t>
            </a:r>
          </a:p>
          <a:p>
            <a:pPr>
              <a:buFont typeface="Arial" pitchFamily="-123" charset="0"/>
              <a:buNone/>
            </a:pPr>
            <a:endParaRPr lang="en-US" altLang="ja-JP" dirty="0" smtClean="0"/>
          </a:p>
          <a:p>
            <a:r>
              <a:rPr lang="en-US" altLang="ja-JP" dirty="0" smtClean="0"/>
              <a:t>1*1*2cm</a:t>
            </a:r>
            <a:r>
              <a:rPr lang="en-US" altLang="ja-JP" baseline="30000" dirty="0" smtClean="0"/>
              <a:t>3 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PureCsI</a:t>
            </a:r>
            <a:r>
              <a:rPr lang="en-US" altLang="ja-JP" dirty="0" smtClean="0"/>
              <a:t> (Both ends mirror polish, 4 side surfaces are frosted) will be gotten soon.</a:t>
            </a:r>
          </a:p>
          <a:p>
            <a:pPr lvl="1"/>
            <a:r>
              <a:rPr lang="en-US" altLang="ja-JP" dirty="0" smtClean="0"/>
              <a:t>To remove possible light collection difference . 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Radiation hardness test of BSO(and </a:t>
            </a:r>
            <a:r>
              <a:rPr lang="en-US" altLang="ja-JP" dirty="0" err="1" smtClean="0"/>
              <a:t>Pr:LuAG</a:t>
            </a:r>
            <a:r>
              <a:rPr lang="en-US" altLang="ja-JP" dirty="0" smtClean="0"/>
              <a:t>) small samples.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mtClean="0"/>
              <a:t>Back up</a:t>
            </a:r>
            <a:endParaRPr lang="ja-JP" altLang="en-US" smtClean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smtClean="0"/>
              <a:t>Typical Photocathode Spectral Response and Emission Spectrum of Scintillators</a:t>
            </a:r>
            <a:endParaRPr lang="ja-JP" altLang="en-US" sz="3200" smtClean="0"/>
          </a:p>
        </p:txBody>
      </p:sp>
      <p:pic>
        <p:nvPicPr>
          <p:cNvPr id="27650" name="コンテンツ プレースホルダ 3" descr="DSCF0359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428750"/>
            <a:ext cx="6035675" cy="4525963"/>
          </a:xfrm>
        </p:spPr>
      </p:pic>
      <p:sp>
        <p:nvSpPr>
          <p:cNvPr id="6" name="下矢印 5"/>
          <p:cNvSpPr/>
          <p:nvPr/>
        </p:nvSpPr>
        <p:spPr>
          <a:xfrm>
            <a:off x="4168775" y="2857500"/>
            <a:ext cx="46038" cy="28575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FFC000"/>
              </a:solidFill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3525838" y="3000375"/>
            <a:ext cx="46037" cy="28575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FFC000"/>
              </a:solidFill>
            </a:endParaRPr>
          </a:p>
        </p:txBody>
      </p:sp>
      <p:sp>
        <p:nvSpPr>
          <p:cNvPr id="27653" name="テキスト ボックス 7"/>
          <p:cNvSpPr txBox="1">
            <a:spLocks noChangeArrowheads="1"/>
          </p:cNvSpPr>
          <p:nvPr/>
        </p:nvSpPr>
        <p:spPr bwMode="auto">
          <a:xfrm>
            <a:off x="2643188" y="2571750"/>
            <a:ext cx="928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>
                <a:solidFill>
                  <a:srgbClr val="FFC000"/>
                </a:solidFill>
                <a:latin typeface="Calibri" pitchFamily="-123" charset="0"/>
              </a:rPr>
              <a:t>PureCsI</a:t>
            </a:r>
            <a:endParaRPr lang="ja-JP" altLang="en-US">
              <a:solidFill>
                <a:srgbClr val="FFC000"/>
              </a:solidFill>
              <a:latin typeface="Calibri" pitchFamily="-123" charset="0"/>
            </a:endParaRPr>
          </a:p>
        </p:txBody>
      </p:sp>
      <p:sp>
        <p:nvSpPr>
          <p:cNvPr id="27654" name="テキスト ボックス 8"/>
          <p:cNvSpPr txBox="1">
            <a:spLocks noChangeArrowheads="1"/>
          </p:cNvSpPr>
          <p:nvPr/>
        </p:nvSpPr>
        <p:spPr bwMode="auto">
          <a:xfrm>
            <a:off x="3857625" y="2500313"/>
            <a:ext cx="928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>
                <a:solidFill>
                  <a:srgbClr val="FFC000"/>
                </a:solidFill>
                <a:latin typeface="Calibri" pitchFamily="-123" charset="0"/>
              </a:rPr>
              <a:t>BSO</a:t>
            </a:r>
            <a:endParaRPr lang="ja-JP" altLang="en-US">
              <a:solidFill>
                <a:srgbClr val="FFC000"/>
              </a:solidFill>
              <a:latin typeface="Calibri" pitchFamily="-123" charset="0"/>
            </a:endParaRPr>
          </a:p>
        </p:txBody>
      </p:sp>
      <p:sp>
        <p:nvSpPr>
          <p:cNvPr id="27655" name="テキスト ボックス 9"/>
          <p:cNvSpPr txBox="1">
            <a:spLocks noChangeArrowheads="1"/>
          </p:cNvSpPr>
          <p:nvPr/>
        </p:nvSpPr>
        <p:spPr bwMode="auto">
          <a:xfrm>
            <a:off x="3786188" y="6143625"/>
            <a:ext cx="3857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>
                <a:latin typeface="Calibri" pitchFamily="-123" charset="0"/>
              </a:rPr>
              <a:t>From HAMAMATSU  text</a:t>
            </a:r>
            <a:endParaRPr lang="ja-JP" altLang="en-US">
              <a:latin typeface="Calibri" pitchFamily="-12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Outline</a:t>
            </a:r>
            <a:endParaRPr lang="ja-JP" altLang="en-US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ja-JP" sz="3000" smtClean="0"/>
              <a:t>Motivation</a:t>
            </a:r>
          </a:p>
          <a:p>
            <a:pPr lvl="1">
              <a:lnSpc>
                <a:spcPct val="90000"/>
              </a:lnSpc>
            </a:pPr>
            <a:r>
              <a:rPr lang="en-US" altLang="ja-JP" sz="2600" smtClean="0"/>
              <a:t>BSO is an alternative option; </a:t>
            </a:r>
          </a:p>
          <a:p>
            <a:pPr lvl="1">
              <a:lnSpc>
                <a:spcPct val="90000"/>
              </a:lnSpc>
            </a:pPr>
            <a:r>
              <a:rPr lang="en-US" altLang="ja-JP" sz="2600" smtClean="0"/>
              <a:t>Heavier and longer wavelength(~480nm).</a:t>
            </a:r>
          </a:p>
          <a:p>
            <a:pPr lvl="1">
              <a:lnSpc>
                <a:spcPct val="90000"/>
              </a:lnSpc>
            </a:pPr>
            <a:r>
              <a:rPr lang="en-US" altLang="ja-JP" sz="2600" smtClean="0"/>
              <a:t>Checked Light Output of small samples quickly.</a:t>
            </a:r>
          </a:p>
          <a:p>
            <a:pPr>
              <a:lnSpc>
                <a:spcPct val="90000"/>
              </a:lnSpc>
            </a:pPr>
            <a:r>
              <a:rPr lang="en-US" altLang="ja-JP" sz="3000" smtClean="0"/>
              <a:t>Set up</a:t>
            </a:r>
          </a:p>
          <a:p>
            <a:pPr>
              <a:lnSpc>
                <a:spcPct val="90000"/>
              </a:lnSpc>
            </a:pPr>
            <a:r>
              <a:rPr lang="en-US" altLang="ja-JP" sz="3000" smtClean="0"/>
              <a:t>ADC distribution</a:t>
            </a:r>
          </a:p>
          <a:p>
            <a:pPr lvl="1">
              <a:lnSpc>
                <a:spcPct val="90000"/>
              </a:lnSpc>
            </a:pPr>
            <a:r>
              <a:rPr lang="en-US" altLang="ja-JP" sz="2600" smtClean="0"/>
              <a:t>PureCsI</a:t>
            </a:r>
          </a:p>
          <a:p>
            <a:pPr lvl="1">
              <a:lnSpc>
                <a:spcPct val="90000"/>
              </a:lnSpc>
            </a:pPr>
            <a:r>
              <a:rPr lang="en-US" altLang="ja-JP" sz="2600" smtClean="0"/>
              <a:t>BSO</a:t>
            </a:r>
          </a:p>
          <a:p>
            <a:pPr>
              <a:lnSpc>
                <a:spcPct val="90000"/>
              </a:lnSpc>
            </a:pPr>
            <a:r>
              <a:rPr lang="en-US" altLang="ja-JP" sz="3000" smtClean="0"/>
              <a:t>Compared with PureCsI</a:t>
            </a:r>
          </a:p>
          <a:p>
            <a:pPr>
              <a:lnSpc>
                <a:spcPct val="90000"/>
              </a:lnSpc>
            </a:pPr>
            <a:r>
              <a:rPr lang="en-US" altLang="ja-JP" sz="3000" smtClean="0"/>
              <a:t>Summary and plans</a:t>
            </a:r>
            <a:endParaRPr lang="ja-JP" alt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Set up</a:t>
            </a:r>
            <a:endParaRPr lang="ja-JP" altLang="en-US" smtClean="0"/>
          </a:p>
        </p:txBody>
      </p:sp>
      <p:sp>
        <p:nvSpPr>
          <p:cNvPr id="16386" name="テキスト ボックス 48"/>
          <p:cNvSpPr txBox="1">
            <a:spLocks noChangeArrowheads="1"/>
          </p:cNvSpPr>
          <p:nvPr/>
        </p:nvSpPr>
        <p:spPr bwMode="auto">
          <a:xfrm>
            <a:off x="71438" y="4929188"/>
            <a:ext cx="45005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ja-JP" altLang="en-US" sz="2400">
                <a:latin typeface="Calibri" pitchFamily="-123" charset="0"/>
              </a:rPr>
              <a:t>・</a:t>
            </a:r>
            <a:r>
              <a:rPr lang="en-US" altLang="ja-JP" sz="2400">
                <a:latin typeface="Calibri" pitchFamily="-123" charset="0"/>
              </a:rPr>
              <a:t>PMT : H3167(19mmφ)</a:t>
            </a:r>
          </a:p>
          <a:p>
            <a:r>
              <a:rPr lang="en-US" altLang="ja-JP" sz="2400">
                <a:latin typeface="Calibri" pitchFamily="-123" charset="0"/>
              </a:rPr>
              <a:t>              Borosilicate glass window</a:t>
            </a:r>
          </a:p>
          <a:p>
            <a:r>
              <a:rPr lang="en-US" altLang="ja-JP" sz="2400">
                <a:latin typeface="Calibri" pitchFamily="-123" charset="0"/>
              </a:rPr>
              <a:t>              Bialkali photocathode</a:t>
            </a:r>
          </a:p>
          <a:p>
            <a:r>
              <a:rPr lang="en-US" altLang="ja-JP" sz="2400">
                <a:latin typeface="Calibri" pitchFamily="-123" charset="0"/>
              </a:rPr>
              <a:t>   HV </a:t>
            </a:r>
            <a:r>
              <a:rPr lang="ja-JP" altLang="en-US" sz="2400">
                <a:latin typeface="Calibri" pitchFamily="-123" charset="0"/>
              </a:rPr>
              <a:t>→ </a:t>
            </a:r>
            <a:r>
              <a:rPr lang="en-US" altLang="ja-JP" sz="2400">
                <a:latin typeface="Calibri" pitchFamily="-123" charset="0"/>
              </a:rPr>
              <a:t>1650V</a:t>
            </a:r>
            <a:endParaRPr lang="ja-JP" altLang="en-US" sz="2400">
              <a:latin typeface="Calibri" pitchFamily="-123" charset="0"/>
            </a:endParaRPr>
          </a:p>
        </p:txBody>
      </p:sp>
      <p:sp>
        <p:nvSpPr>
          <p:cNvPr id="16387" name="テキスト ボックス 4"/>
          <p:cNvSpPr txBox="1">
            <a:spLocks noChangeArrowheads="1"/>
          </p:cNvSpPr>
          <p:nvPr/>
        </p:nvSpPr>
        <p:spPr bwMode="auto">
          <a:xfrm>
            <a:off x="244475" y="1592263"/>
            <a:ext cx="1947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>
                <a:latin typeface="Calibri" pitchFamily="-123" charset="0"/>
              </a:rPr>
              <a:t>Scintillator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231900" y="3063875"/>
            <a:ext cx="1063625" cy="736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</a:rPr>
              <a:t>PMT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004888" y="3100388"/>
            <a:ext cx="227012" cy="631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879475" y="3186113"/>
            <a:ext cx="49213" cy="3683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9" name="直線矢印コネクタ 8"/>
          <p:cNvCxnSpPr>
            <a:endCxn id="7" idx="0"/>
          </p:cNvCxnSpPr>
          <p:nvPr/>
        </p:nvCxnSpPr>
        <p:spPr>
          <a:xfrm rot="16200000" flipH="1">
            <a:off x="542132" y="2523331"/>
            <a:ext cx="1022350" cy="1317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テキスト ボックス 9"/>
          <p:cNvSpPr txBox="1">
            <a:spLocks noChangeArrowheads="1"/>
          </p:cNvSpPr>
          <p:nvPr/>
        </p:nvSpPr>
        <p:spPr bwMode="auto">
          <a:xfrm>
            <a:off x="142875" y="4056063"/>
            <a:ext cx="1890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>
                <a:latin typeface="Calibri" pitchFamily="-123" charset="0"/>
              </a:rPr>
              <a:t>Radiation source 137Cs(662keV)</a:t>
            </a:r>
            <a:endParaRPr lang="ja-JP" altLang="en-US">
              <a:latin typeface="Calibri" pitchFamily="-123" charset="0"/>
            </a:endParaRPr>
          </a:p>
        </p:txBody>
      </p:sp>
      <p:cxnSp>
        <p:nvCxnSpPr>
          <p:cNvPr id="11" name="直線矢印コネクタ 10"/>
          <p:cNvCxnSpPr>
            <a:endCxn id="8" idx="3"/>
          </p:cNvCxnSpPr>
          <p:nvPr/>
        </p:nvCxnSpPr>
        <p:spPr>
          <a:xfrm rot="5400000" flipH="1" flipV="1">
            <a:off x="600076" y="3770312"/>
            <a:ext cx="557212" cy="174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2674938" y="3063875"/>
            <a:ext cx="1063625" cy="736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</a:rPr>
              <a:t>AMP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3967163" y="3063875"/>
            <a:ext cx="758825" cy="736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</a:rPr>
              <a:t>Div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878388" y="3063875"/>
            <a:ext cx="1063625" cy="736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</a:rPr>
              <a:t>AMP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6092825" y="3063875"/>
            <a:ext cx="1063625" cy="736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</a:rPr>
              <a:t>ATT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7697788" y="1309688"/>
            <a:ext cx="1231900" cy="28273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878388" y="1960563"/>
            <a:ext cx="1063625" cy="7350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err="1">
                <a:solidFill>
                  <a:schemeClr val="tx1"/>
                </a:solidFill>
              </a:rPr>
              <a:t>Discri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092825" y="1960563"/>
            <a:ext cx="1063625" cy="7350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</a:rPr>
              <a:t>G.G.</a:t>
            </a:r>
          </a:p>
        </p:txBody>
      </p:sp>
      <p:cxnSp>
        <p:nvCxnSpPr>
          <p:cNvPr id="20" name="直線コネクタ 19"/>
          <p:cNvCxnSpPr>
            <a:stCxn id="6" idx="3"/>
            <a:endCxn id="13" idx="1"/>
          </p:cNvCxnSpPr>
          <p:nvPr/>
        </p:nvCxnSpPr>
        <p:spPr>
          <a:xfrm>
            <a:off x="2295525" y="3432175"/>
            <a:ext cx="379413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3" idx="3"/>
            <a:endCxn id="14" idx="1"/>
          </p:cNvCxnSpPr>
          <p:nvPr/>
        </p:nvCxnSpPr>
        <p:spPr>
          <a:xfrm>
            <a:off x="3738563" y="3432175"/>
            <a:ext cx="2286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14" idx="3"/>
            <a:endCxn id="15" idx="1"/>
          </p:cNvCxnSpPr>
          <p:nvPr/>
        </p:nvCxnSpPr>
        <p:spPr>
          <a:xfrm>
            <a:off x="4725988" y="3432175"/>
            <a:ext cx="1524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16" idx="1"/>
            <a:endCxn id="15" idx="3"/>
          </p:cNvCxnSpPr>
          <p:nvPr/>
        </p:nvCxnSpPr>
        <p:spPr>
          <a:xfrm rot="10800000">
            <a:off x="5942013" y="3432175"/>
            <a:ext cx="150812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16" idx="3"/>
          </p:cNvCxnSpPr>
          <p:nvPr/>
        </p:nvCxnSpPr>
        <p:spPr>
          <a:xfrm>
            <a:off x="7156450" y="3432175"/>
            <a:ext cx="531813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14" idx="0"/>
          </p:cNvCxnSpPr>
          <p:nvPr/>
        </p:nvCxnSpPr>
        <p:spPr>
          <a:xfrm rot="5400000" flipH="1" flipV="1">
            <a:off x="3978275" y="2697163"/>
            <a:ext cx="73501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18" idx="1"/>
          </p:cNvCxnSpPr>
          <p:nvPr/>
        </p:nvCxnSpPr>
        <p:spPr>
          <a:xfrm>
            <a:off x="4346575" y="2328863"/>
            <a:ext cx="53181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18" idx="3"/>
            <a:endCxn id="19" idx="1"/>
          </p:cNvCxnSpPr>
          <p:nvPr/>
        </p:nvCxnSpPr>
        <p:spPr>
          <a:xfrm>
            <a:off x="5942013" y="2328863"/>
            <a:ext cx="1508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19" idx="3"/>
          </p:cNvCxnSpPr>
          <p:nvPr/>
        </p:nvCxnSpPr>
        <p:spPr>
          <a:xfrm>
            <a:off x="7156450" y="2328863"/>
            <a:ext cx="53181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0" name="テキスト ボックス 29"/>
          <p:cNvSpPr txBox="1">
            <a:spLocks noChangeArrowheads="1"/>
          </p:cNvSpPr>
          <p:nvPr/>
        </p:nvSpPr>
        <p:spPr bwMode="auto">
          <a:xfrm rot="-5400000">
            <a:off x="7018337" y="2322513"/>
            <a:ext cx="2574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>
                <a:latin typeface="Calibri" pitchFamily="-123" charset="0"/>
              </a:rPr>
              <a:t>Charge-sensitive ADC(LeCroy2249W)</a:t>
            </a:r>
            <a:endParaRPr lang="ja-JP" altLang="en-US">
              <a:latin typeface="Calibri" pitchFamily="-123" charset="0"/>
            </a:endParaRPr>
          </a:p>
        </p:txBody>
      </p:sp>
      <p:sp>
        <p:nvSpPr>
          <p:cNvPr id="16411" name="テキスト ボックス 31"/>
          <p:cNvSpPr txBox="1">
            <a:spLocks noChangeArrowheads="1"/>
          </p:cNvSpPr>
          <p:nvPr/>
        </p:nvSpPr>
        <p:spPr bwMode="auto">
          <a:xfrm>
            <a:off x="6180138" y="1270000"/>
            <a:ext cx="145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>
                <a:latin typeface="Calibri" pitchFamily="-123" charset="0"/>
              </a:rPr>
              <a:t>Width 500ns</a:t>
            </a:r>
          </a:p>
          <a:p>
            <a:r>
              <a:rPr lang="en-US" altLang="ja-JP">
                <a:latin typeface="Calibri" pitchFamily="-123" charset="0"/>
              </a:rPr>
              <a:t>Veto</a:t>
            </a:r>
            <a:r>
              <a:rPr lang="ja-JP" altLang="en-US">
                <a:latin typeface="Calibri" pitchFamily="-123" charset="0"/>
              </a:rPr>
              <a:t>　</a:t>
            </a:r>
            <a:r>
              <a:rPr lang="en-US" altLang="ja-JP">
                <a:latin typeface="Calibri" pitchFamily="-123" charset="0"/>
              </a:rPr>
              <a:t>1ms</a:t>
            </a:r>
            <a:endParaRPr lang="ja-JP" altLang="en-US">
              <a:latin typeface="Calibri" pitchFamily="-123" charset="0"/>
            </a:endParaRPr>
          </a:p>
        </p:txBody>
      </p:sp>
      <p:sp>
        <p:nvSpPr>
          <p:cNvPr id="16412" name="テキスト ボックス 45"/>
          <p:cNvSpPr txBox="1">
            <a:spLocks noChangeArrowheads="1"/>
          </p:cNvSpPr>
          <p:nvPr/>
        </p:nvSpPr>
        <p:spPr bwMode="auto">
          <a:xfrm>
            <a:off x="1670050" y="1860550"/>
            <a:ext cx="1673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>
                <a:latin typeface="Calibri" pitchFamily="-123" charset="0"/>
              </a:rPr>
              <a:t>Optical grease</a:t>
            </a:r>
            <a:endParaRPr lang="ja-JP" altLang="en-US">
              <a:latin typeface="Calibri" pitchFamily="-123" charset="0"/>
            </a:endParaRPr>
          </a:p>
        </p:txBody>
      </p:sp>
      <p:cxnSp>
        <p:nvCxnSpPr>
          <p:cNvPr id="48" name="直線矢印コネクタ 47"/>
          <p:cNvCxnSpPr/>
          <p:nvPr/>
        </p:nvCxnSpPr>
        <p:spPr>
          <a:xfrm rot="5400000">
            <a:off x="978694" y="2418557"/>
            <a:ext cx="1165225" cy="6556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4" name="テキスト ボックス 33"/>
          <p:cNvSpPr txBox="1">
            <a:spLocks noChangeArrowheads="1"/>
          </p:cNvSpPr>
          <p:nvPr/>
        </p:nvSpPr>
        <p:spPr bwMode="auto">
          <a:xfrm>
            <a:off x="4500563" y="1285875"/>
            <a:ext cx="1927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>
                <a:latin typeface="Calibri" pitchFamily="-123" charset="0"/>
              </a:rPr>
              <a:t>Threshold</a:t>
            </a:r>
          </a:p>
          <a:p>
            <a:r>
              <a:rPr lang="en-US" altLang="ja-JP">
                <a:latin typeface="Calibri" pitchFamily="-123" charset="0"/>
              </a:rPr>
              <a:t>20mV</a:t>
            </a:r>
            <a:r>
              <a:rPr lang="ja-JP" altLang="en-US">
                <a:latin typeface="Calibri" pitchFamily="-123" charset="0"/>
              </a:rPr>
              <a:t>～</a:t>
            </a:r>
            <a:r>
              <a:rPr lang="en-US" altLang="ja-JP">
                <a:latin typeface="Calibri" pitchFamily="-123" charset="0"/>
              </a:rPr>
              <a:t>30mV</a:t>
            </a:r>
          </a:p>
        </p:txBody>
      </p:sp>
      <p:sp>
        <p:nvSpPr>
          <p:cNvPr id="16415" name="テキスト ボックス 34"/>
          <p:cNvSpPr txBox="1">
            <a:spLocks noChangeArrowheads="1"/>
          </p:cNvSpPr>
          <p:nvPr/>
        </p:nvSpPr>
        <p:spPr bwMode="auto">
          <a:xfrm>
            <a:off x="5643563" y="3929063"/>
            <a:ext cx="2071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>
                <a:latin typeface="Calibri" pitchFamily="-123" charset="0"/>
              </a:rPr>
              <a:t>To match ADC range</a:t>
            </a:r>
            <a:endParaRPr lang="ja-JP" altLang="en-US">
              <a:latin typeface="Calibri" pitchFamily="-12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Samples</a:t>
            </a:r>
            <a:endParaRPr lang="ja-JP" altLang="en-US" smtClean="0"/>
          </a:p>
        </p:txBody>
      </p:sp>
      <p:pic>
        <p:nvPicPr>
          <p:cNvPr id="17410" name="コンテンツ プレースホルダ 3" descr="mail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1438" y="2071688"/>
            <a:ext cx="4811712" cy="3214687"/>
          </a:xfrm>
        </p:spPr>
      </p:pic>
      <p:sp>
        <p:nvSpPr>
          <p:cNvPr id="17411" name="テキスト ボックス 4"/>
          <p:cNvSpPr txBox="1">
            <a:spLocks noChangeArrowheads="1"/>
          </p:cNvSpPr>
          <p:nvPr/>
        </p:nvSpPr>
        <p:spPr bwMode="auto">
          <a:xfrm>
            <a:off x="5000625" y="2276475"/>
            <a:ext cx="3929063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pitchFamily="-123" charset="0"/>
              <a:buChar char="•"/>
            </a:pPr>
            <a:r>
              <a:rPr lang="en-US" altLang="ja-JP" sz="2800">
                <a:latin typeface="Calibri" pitchFamily="-123" charset="0"/>
              </a:rPr>
              <a:t>PureCsI </a:t>
            </a:r>
          </a:p>
          <a:p>
            <a:r>
              <a:rPr lang="en-US" altLang="ja-JP" sz="2400">
                <a:latin typeface="Calibri" pitchFamily="-123" charset="0"/>
              </a:rPr>
              <a:t>1φ×2cm</a:t>
            </a:r>
          </a:p>
          <a:p>
            <a:endParaRPr lang="en-US" altLang="ja-JP" sz="2400">
              <a:latin typeface="Calibri" pitchFamily="-123" charset="0"/>
            </a:endParaRPr>
          </a:p>
          <a:p>
            <a:pPr>
              <a:buFont typeface="Arial" pitchFamily="-123" charset="0"/>
              <a:buChar char="•"/>
            </a:pPr>
            <a:r>
              <a:rPr lang="en-US" altLang="ja-JP" sz="2800">
                <a:latin typeface="Calibri" pitchFamily="-123" charset="0"/>
              </a:rPr>
              <a:t>BSO</a:t>
            </a:r>
          </a:p>
          <a:p>
            <a:r>
              <a:rPr lang="en-US" altLang="ja-JP" sz="2400">
                <a:latin typeface="Calibri" pitchFamily="-123" charset="0"/>
              </a:rPr>
              <a:t>1*1*2cm</a:t>
            </a:r>
            <a:r>
              <a:rPr lang="en-US" altLang="ja-JP" sz="2400" baseline="30000">
                <a:latin typeface="Calibri" pitchFamily="-123" charset="0"/>
              </a:rPr>
              <a:t>3 </a:t>
            </a:r>
            <a:r>
              <a:rPr lang="en-US" altLang="ja-JP" sz="2400">
                <a:latin typeface="Calibri" pitchFamily="-123" charset="0"/>
              </a:rPr>
              <a:t>BSO both ends mirror polish, 4 side surfaces are frosted.</a:t>
            </a:r>
          </a:p>
          <a:p>
            <a:r>
              <a:rPr lang="en-US" altLang="ja-JP" sz="2400">
                <a:latin typeface="Calibri" pitchFamily="-123" charset="0"/>
              </a:rPr>
              <a:t>Wrapped by white Gore-TeX film.</a:t>
            </a:r>
          </a:p>
          <a:p>
            <a:endParaRPr lang="en-US" altLang="ja-JP" sz="2400">
              <a:latin typeface="Calibri" pitchFamily="-123" charset="0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rot="10800000" flipV="1">
            <a:off x="2286000" y="2500313"/>
            <a:ext cx="2786063" cy="500062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rot="10800000">
            <a:off x="4572000" y="3857625"/>
            <a:ext cx="428625" cy="1588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5072063" y="2286000"/>
            <a:ext cx="3786187" cy="857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072063" y="3429000"/>
            <a:ext cx="3786187" cy="2357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ADC distributionof PureCsI</a:t>
            </a:r>
            <a:endParaRPr lang="ja-JP" altLang="en-US" smtClean="0"/>
          </a:p>
        </p:txBody>
      </p:sp>
      <p:sp>
        <p:nvSpPr>
          <p:cNvPr id="1945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Size : 1φ×2cm. (λ=330nm)</a:t>
            </a:r>
            <a:endParaRPr lang="ja-JP" altLang="en-US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 l="7692" t="7294" r="4614" b="10609"/>
          <a:stretch>
            <a:fillRect/>
          </a:stretch>
        </p:blipFill>
        <p:spPr bwMode="auto">
          <a:xfrm>
            <a:off x="0" y="2071688"/>
            <a:ext cx="4433888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/>
          <a:srcRect l="3978" t="48206" r="8620" b="2563"/>
          <a:stretch>
            <a:fillRect/>
          </a:stretch>
        </p:blipFill>
        <p:spPr bwMode="auto">
          <a:xfrm>
            <a:off x="4625975" y="2071688"/>
            <a:ext cx="44132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テキスト ボックス 6"/>
          <p:cNvSpPr txBox="1">
            <a:spLocks noChangeArrowheads="1"/>
          </p:cNvSpPr>
          <p:nvPr/>
        </p:nvSpPr>
        <p:spPr bwMode="auto">
          <a:xfrm>
            <a:off x="928688" y="5753100"/>
            <a:ext cx="7429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2400">
                <a:latin typeface="Calibri" pitchFamily="-123" charset="0"/>
              </a:rPr>
              <a:t>Around photoelectric peak is magnified as right figure, together with fitted line by Gaussian.   </a:t>
            </a:r>
            <a:endParaRPr lang="ja-JP" altLang="en-US" sz="2400">
              <a:latin typeface="Calibri" pitchFamily="-123" charset="0"/>
            </a:endParaRPr>
          </a:p>
        </p:txBody>
      </p:sp>
      <p:sp>
        <p:nvSpPr>
          <p:cNvPr id="19462" name="テキスト ボックス 7"/>
          <p:cNvSpPr txBox="1">
            <a:spLocks noChangeArrowheads="1"/>
          </p:cNvSpPr>
          <p:nvPr/>
        </p:nvSpPr>
        <p:spPr bwMode="auto">
          <a:xfrm>
            <a:off x="2143125" y="3201988"/>
            <a:ext cx="2143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>
                <a:latin typeface="Calibri" pitchFamily="-123" charset="0"/>
              </a:rPr>
              <a:t>Photoelectric peak</a:t>
            </a:r>
            <a:endParaRPr lang="ja-JP" altLang="en-US">
              <a:latin typeface="Calibri" pitchFamily="-123" charset="0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2428875" y="3500438"/>
            <a:ext cx="285750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1428750" y="3857625"/>
            <a:ext cx="214313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465" name="テキスト ボックス 10"/>
          <p:cNvSpPr txBox="1">
            <a:spLocks noChangeArrowheads="1"/>
          </p:cNvSpPr>
          <p:nvPr/>
        </p:nvSpPr>
        <p:spPr bwMode="auto">
          <a:xfrm>
            <a:off x="357188" y="3500438"/>
            <a:ext cx="2214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>
                <a:latin typeface="Calibri" pitchFamily="-123" charset="0"/>
              </a:rPr>
              <a:t>Compton scattering</a:t>
            </a:r>
            <a:endParaRPr lang="ja-JP" altLang="en-US">
              <a:latin typeface="Calibri" pitchFamily="-12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ADC distribution of BSO</a:t>
            </a:r>
            <a:endParaRPr lang="ja-JP" altLang="en-US" smtClean="0"/>
          </a:p>
        </p:txBody>
      </p:sp>
      <p:sp>
        <p:nvSpPr>
          <p:cNvPr id="20482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Size : 1cm×1cm×2cm.</a:t>
            </a:r>
          </a:p>
          <a:p>
            <a:pPr>
              <a:buFont typeface="Arial" pitchFamily="-123" charset="0"/>
              <a:buNone/>
            </a:pPr>
            <a:r>
              <a:rPr lang="en-US" altLang="ja-JP" sz="2800" smtClean="0"/>
              <a:t>   (Purity 99.9999%, λ=480nm)</a:t>
            </a:r>
          </a:p>
          <a:p>
            <a:pPr>
              <a:buFont typeface="Arial" pitchFamily="-123" charset="0"/>
              <a:buNone/>
            </a:pPr>
            <a:endParaRPr lang="ja-JP" altLang="en-US" smtClean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 l="3978" t="48718" r="8620" b="3078"/>
          <a:stretch>
            <a:fillRect/>
          </a:stretch>
        </p:blipFill>
        <p:spPr bwMode="auto">
          <a:xfrm>
            <a:off x="71438" y="2728913"/>
            <a:ext cx="4387850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/>
          <a:srcRect l="3978" t="48718" r="8620" b="3078"/>
          <a:stretch>
            <a:fillRect/>
          </a:stretch>
        </p:blipFill>
        <p:spPr bwMode="auto">
          <a:xfrm>
            <a:off x="4627563" y="2687638"/>
            <a:ext cx="44450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テキスト ボックス 5"/>
          <p:cNvSpPr txBox="1">
            <a:spLocks noChangeArrowheads="1"/>
          </p:cNvSpPr>
          <p:nvPr/>
        </p:nvSpPr>
        <p:spPr bwMode="auto">
          <a:xfrm>
            <a:off x="5000625" y="1928813"/>
            <a:ext cx="414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2400">
                <a:solidFill>
                  <a:srgbClr val="FF0000"/>
                </a:solidFill>
                <a:latin typeface="Calibri" pitchFamily="-123" charset="0"/>
              </a:rPr>
              <a:t>ATT 6dB : To adjust ADC range. </a:t>
            </a:r>
            <a:endParaRPr lang="ja-JP" altLang="en-US" sz="2400">
              <a:solidFill>
                <a:srgbClr val="FF0000"/>
              </a:solidFill>
              <a:latin typeface="Calibri" pitchFamily="-123" charset="0"/>
            </a:endParaRPr>
          </a:p>
        </p:txBody>
      </p:sp>
      <p:sp>
        <p:nvSpPr>
          <p:cNvPr id="20486" name="テキスト ボックス 6"/>
          <p:cNvSpPr txBox="1">
            <a:spLocks noChangeArrowheads="1"/>
          </p:cNvSpPr>
          <p:nvPr/>
        </p:nvSpPr>
        <p:spPr bwMode="auto">
          <a:xfrm>
            <a:off x="928688" y="6038850"/>
            <a:ext cx="742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2400">
                <a:latin typeface="Calibri" pitchFamily="-123" charset="0"/>
              </a:rPr>
              <a:t>Right figure is magnification around photoelectric peak.  </a:t>
            </a:r>
            <a:endParaRPr lang="ja-JP" altLang="en-US" sz="2400">
              <a:latin typeface="Calibri" pitchFamily="-123" charset="0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1143000" y="4143375"/>
            <a:ext cx="214313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488" name="テキスト ボックス 8"/>
          <p:cNvSpPr txBox="1">
            <a:spLocks noChangeArrowheads="1"/>
          </p:cNvSpPr>
          <p:nvPr/>
        </p:nvSpPr>
        <p:spPr bwMode="auto">
          <a:xfrm>
            <a:off x="285750" y="3844925"/>
            <a:ext cx="221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>
                <a:latin typeface="Calibri" pitchFamily="-123" charset="0"/>
              </a:rPr>
              <a:t>Compton scattering</a:t>
            </a:r>
            <a:endParaRPr lang="ja-JP" altLang="en-US">
              <a:latin typeface="Calibri" pitchFamily="-123" charset="0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2214563" y="2786063"/>
            <a:ext cx="285750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490" name="テキスト ボックス 10"/>
          <p:cNvSpPr txBox="1">
            <a:spLocks noChangeArrowheads="1"/>
          </p:cNvSpPr>
          <p:nvPr/>
        </p:nvSpPr>
        <p:spPr bwMode="auto">
          <a:xfrm>
            <a:off x="357188" y="2714625"/>
            <a:ext cx="2143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>
                <a:latin typeface="Calibri" pitchFamily="-123" charset="0"/>
              </a:rPr>
              <a:t>Photoelectric peak</a:t>
            </a:r>
            <a:endParaRPr lang="ja-JP" altLang="en-US">
              <a:latin typeface="Calibri" pitchFamily="-12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To compare with PureCsI</a:t>
            </a:r>
            <a:endParaRPr lang="ja-JP" altLang="en-US" smtClean="0"/>
          </a:p>
        </p:txBody>
      </p:sp>
      <p:sp>
        <p:nvSpPr>
          <p:cNvPr id="21506" name="テキスト ボックス 3"/>
          <p:cNvSpPr txBox="1">
            <a:spLocks noChangeArrowheads="1"/>
          </p:cNvSpPr>
          <p:nvPr/>
        </p:nvSpPr>
        <p:spPr bwMode="auto">
          <a:xfrm>
            <a:off x="1357313" y="5786438"/>
            <a:ext cx="6786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2400" dirty="0">
                <a:latin typeface="Calibri" pitchFamily="-123" charset="0"/>
              </a:rPr>
              <a:t>L.O. of BSO is two times as </a:t>
            </a:r>
            <a:r>
              <a:rPr lang="en-US" altLang="ja-JP" sz="2400" dirty="0" err="1">
                <a:latin typeface="Calibri" pitchFamily="-123" charset="0"/>
              </a:rPr>
              <a:t>PureCsI</a:t>
            </a:r>
            <a:r>
              <a:rPr lang="en-US" altLang="ja-JP" sz="2400" dirty="0" smtClean="0">
                <a:latin typeface="Calibri" pitchFamily="-123" charset="0"/>
              </a:rPr>
              <a:t>.</a:t>
            </a:r>
            <a:endParaRPr lang="en-US" altLang="ja-JP" sz="2400" dirty="0">
              <a:latin typeface="Calibri" pitchFamily="-123" charset="0"/>
            </a:endParaRPr>
          </a:p>
        </p:txBody>
      </p:sp>
      <p:sp>
        <p:nvSpPr>
          <p:cNvPr id="21507" name="テキスト ボックス 5"/>
          <p:cNvSpPr txBox="1">
            <a:spLocks noChangeArrowheads="1"/>
          </p:cNvSpPr>
          <p:nvPr/>
        </p:nvSpPr>
        <p:spPr bwMode="auto">
          <a:xfrm>
            <a:off x="7858125" y="5572125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>
                <a:latin typeface="Calibri" pitchFamily="-123" charset="0"/>
              </a:rPr>
              <a:t>Sample</a:t>
            </a:r>
            <a:endParaRPr lang="ja-JP" altLang="en-US">
              <a:latin typeface="Calibri" pitchFamily="-123" charset="0"/>
            </a:endParaRPr>
          </a:p>
        </p:txBody>
      </p:sp>
      <p:sp>
        <p:nvSpPr>
          <p:cNvPr id="21508" name="テキスト ボックス 7"/>
          <p:cNvSpPr txBox="1">
            <a:spLocks noChangeArrowheads="1"/>
          </p:cNvSpPr>
          <p:nvPr/>
        </p:nvSpPr>
        <p:spPr bwMode="auto">
          <a:xfrm rot="-5400000">
            <a:off x="-453231" y="3239294"/>
            <a:ext cx="228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>
                <a:latin typeface="Calibri" pitchFamily="-123" charset="0"/>
              </a:rPr>
              <a:t>L.O. (PureCsI equal 1 )</a:t>
            </a:r>
            <a:endParaRPr lang="ja-JP" altLang="en-US">
              <a:latin typeface="Calibri" pitchFamily="-123" charset="0"/>
            </a:endParaRPr>
          </a:p>
        </p:txBody>
      </p:sp>
      <p:sp>
        <p:nvSpPr>
          <p:cNvPr id="21509" name="テキスト ボックス 10"/>
          <p:cNvSpPr txBox="1">
            <a:spLocks noChangeArrowheads="1"/>
          </p:cNvSpPr>
          <p:nvPr/>
        </p:nvSpPr>
        <p:spPr bwMode="auto">
          <a:xfrm>
            <a:off x="1214438" y="1273175"/>
            <a:ext cx="6929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>
                <a:latin typeface="Calibri" pitchFamily="-123" charset="0"/>
              </a:rPr>
              <a:t>BSO SA, SB and No.1 are different samples; all purity 99.9999%.</a:t>
            </a:r>
            <a:endParaRPr lang="ja-JP" altLang="en-US">
              <a:latin typeface="Calibri" pitchFamily="-123" charset="0"/>
            </a:endParaRPr>
          </a:p>
        </p:txBody>
      </p:sp>
      <p:graphicFrame>
        <p:nvGraphicFramePr>
          <p:cNvPr id="9" name="グラフ 8"/>
          <p:cNvGraphicFramePr/>
          <p:nvPr/>
        </p:nvGraphicFramePr>
        <p:xfrm>
          <a:off x="714348" y="1643050"/>
          <a:ext cx="8143932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11" name="テキスト ボックス 12"/>
          <p:cNvSpPr txBox="1">
            <a:spLocks noChangeArrowheads="1"/>
          </p:cNvSpPr>
          <p:nvPr/>
        </p:nvSpPr>
        <p:spPr bwMode="auto">
          <a:xfrm>
            <a:off x="8001000" y="5273675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>
                <a:latin typeface="Calibri" pitchFamily="-123" charset="0"/>
              </a:rPr>
              <a:t>.</a:t>
            </a:r>
          </a:p>
        </p:txBody>
      </p:sp>
      <p:sp>
        <p:nvSpPr>
          <p:cNvPr id="21512" name="Oval 1032"/>
          <p:cNvSpPr>
            <a:spLocks noChangeArrowheads="1"/>
          </p:cNvSpPr>
          <p:nvPr/>
        </p:nvSpPr>
        <p:spPr bwMode="auto">
          <a:xfrm>
            <a:off x="1447800" y="2057400"/>
            <a:ext cx="26670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3" name="Text Box 1033"/>
          <p:cNvSpPr txBox="1">
            <a:spLocks noChangeArrowheads="1"/>
          </p:cNvSpPr>
          <p:nvPr/>
        </p:nvSpPr>
        <p:spPr bwMode="auto">
          <a:xfrm>
            <a:off x="1524000" y="3200400"/>
            <a:ext cx="16922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/>
              <a:t>As for Pr:LuAG,</a:t>
            </a:r>
          </a:p>
          <a:p>
            <a:r>
              <a:rPr lang="en-US" altLang="ja-JP"/>
              <a:t>see 2008 Dec. meeting slides</a:t>
            </a:r>
          </a:p>
        </p:txBody>
      </p:sp>
      <p:sp>
        <p:nvSpPr>
          <p:cNvPr id="21515" name="Oval 1035"/>
          <p:cNvSpPr>
            <a:spLocks noChangeArrowheads="1"/>
          </p:cNvSpPr>
          <p:nvPr/>
        </p:nvSpPr>
        <p:spPr bwMode="auto">
          <a:xfrm>
            <a:off x="4419600" y="3657600"/>
            <a:ext cx="4114800" cy="1219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Text Box 1036"/>
          <p:cNvSpPr txBox="1">
            <a:spLocks noChangeArrowheads="1"/>
          </p:cNvSpPr>
          <p:nvPr/>
        </p:nvSpPr>
        <p:spPr bwMode="auto">
          <a:xfrm>
            <a:off x="4479925" y="2470150"/>
            <a:ext cx="4283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2400">
                <a:solidFill>
                  <a:srgbClr val="FF0000"/>
                </a:solidFill>
              </a:rPr>
              <a:t>BSO exhibits double effective L.O. because of longer wavelength!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554162"/>
          </a:xfrm>
        </p:spPr>
        <p:txBody>
          <a:bodyPr/>
          <a:lstStyle/>
          <a:p>
            <a:r>
              <a:rPr lang="en-US" altLang="ja-JP" smtClean="0"/>
              <a:t>Comments on sample dimension and surface finishing.</a:t>
            </a:r>
            <a:endParaRPr lang="ja-JP" altLang="en-US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ja-JP" sz="3000" smtClean="0"/>
              <a:t>Light collections for PureCsI(cylindrical)=BSO(1X1X2cm</a:t>
            </a:r>
            <a:r>
              <a:rPr lang="en-US" altLang="ja-JP" sz="3000" baseline="30000" smtClean="0"/>
              <a:t>3</a:t>
            </a:r>
            <a:r>
              <a:rPr lang="en-US" altLang="ja-JP" sz="3000" smtClean="0"/>
              <a:t>) assumed.</a:t>
            </a:r>
          </a:p>
          <a:p>
            <a:pPr>
              <a:lnSpc>
                <a:spcPct val="80000"/>
              </a:lnSpc>
            </a:pPr>
            <a:r>
              <a:rPr lang="en-US" altLang="ja-JP" sz="3000" smtClean="0"/>
              <a:t> In order to make sure, PureCsI (1X1X2cm</a:t>
            </a:r>
            <a:r>
              <a:rPr lang="en-US" altLang="ja-JP" sz="3000" baseline="30000" smtClean="0"/>
              <a:t>3</a:t>
            </a:r>
            <a:r>
              <a:rPr lang="en-US" altLang="ja-JP" sz="3000" smtClean="0"/>
              <a:t>) ordered, delivered in 3 weeks.</a:t>
            </a:r>
          </a:p>
          <a:p>
            <a:pPr>
              <a:lnSpc>
                <a:spcPct val="80000"/>
              </a:lnSpc>
            </a:pPr>
            <a:r>
              <a:rPr lang="en-US" altLang="ja-JP" sz="3000" smtClean="0"/>
              <a:t>Then answer becomes clearer.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/>
              <a:t>Actually we experienced;</a:t>
            </a:r>
            <a:endParaRPr lang="ja-JP" altLang="en-US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ja-JP" sz="3000" dirty="0" smtClean="0"/>
              <a:t>L.O. of 2x2x2cm</a:t>
            </a:r>
            <a:r>
              <a:rPr lang="en-US" altLang="ja-JP" sz="3000" baseline="30000" dirty="0" smtClean="0"/>
              <a:t>3</a:t>
            </a:r>
            <a:r>
              <a:rPr lang="en-US" altLang="ja-JP" sz="3000" dirty="0" smtClean="0"/>
              <a:t> BSO(all 6 surfaces mirror polished) exhibits ~ half of 1x1x2cm</a:t>
            </a:r>
            <a:r>
              <a:rPr lang="en-US" altLang="ja-JP" sz="3000" baseline="30000" dirty="0" smtClean="0"/>
              <a:t>3</a:t>
            </a:r>
            <a:r>
              <a:rPr lang="en-US" altLang="ja-JP" sz="3000" dirty="0" smtClean="0"/>
              <a:t>(only both end surfaces are mirror polished) sample. </a:t>
            </a:r>
          </a:p>
          <a:p>
            <a:pPr lvl="1">
              <a:lnSpc>
                <a:spcPct val="80000"/>
              </a:lnSpc>
            </a:pPr>
            <a:r>
              <a:rPr lang="en-US" altLang="ja-JP" sz="2600" dirty="0" smtClean="0"/>
              <a:t>Though they are taken from the exactly same block.</a:t>
            </a:r>
          </a:p>
          <a:p>
            <a:pPr>
              <a:lnSpc>
                <a:spcPct val="80000"/>
              </a:lnSpc>
            </a:pPr>
            <a:r>
              <a:rPr lang="en-US" altLang="ja-JP" sz="3000" dirty="0" smtClean="0"/>
              <a:t>Thought to because of photon’s total reflection at its polished surfaces ~45 deg. </a:t>
            </a:r>
          </a:p>
          <a:p>
            <a:pPr>
              <a:lnSpc>
                <a:spcPct val="80000"/>
              </a:lnSpc>
            </a:pPr>
            <a:r>
              <a:rPr lang="en-US" altLang="ja-JP" sz="3000" dirty="0" smtClean="0"/>
              <a:t>Significant amount of photons are absorbed during travel inside crystal… </a:t>
            </a:r>
            <a:endParaRPr lang="en-US" altLang="ja-JP" sz="3000" dirty="0" smtClean="0">
              <a:solidFill>
                <a:srgbClr val="00B050"/>
              </a:solidFill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432175" y="4967310"/>
            <a:ext cx="1673225" cy="1676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H="1" flipV="1">
            <a:off x="3429000" y="5762644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V="1">
            <a:off x="3429000" y="5000636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4191000" y="5000636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724400" y="5429264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x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5410200" y="5318125"/>
            <a:ext cx="2987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2000" dirty="0"/>
              <a:t>Common phenomena in crystal with n&gt;</a:t>
            </a:r>
            <a:r>
              <a:rPr lang="en-US" altLang="ja-JP" sz="2000" dirty="0" err="1"/>
              <a:t>sqrt</a:t>
            </a:r>
            <a:r>
              <a:rPr lang="en-US" altLang="ja-JP" sz="2000" dirty="0"/>
              <a:t>(2).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2588</TotalTime>
  <Words>426</Words>
  <Application>Microsoft Office PowerPoint</Application>
  <PresentationFormat>画面に合わせる (4:3)</PresentationFormat>
  <Paragraphs>92</Paragraphs>
  <Slides>12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Light Output measurement of BSO scintillator </vt:lpstr>
      <vt:lpstr>Outline</vt:lpstr>
      <vt:lpstr>Set up</vt:lpstr>
      <vt:lpstr>Samples</vt:lpstr>
      <vt:lpstr>ADC distributionof PureCsI</vt:lpstr>
      <vt:lpstr>ADC distribution of BSO</vt:lpstr>
      <vt:lpstr>To compare with PureCsI</vt:lpstr>
      <vt:lpstr>Comments on sample dimension and surface finishing.</vt:lpstr>
      <vt:lpstr>Actually we experienced;</vt:lpstr>
      <vt:lpstr>Summary and plans</vt:lpstr>
      <vt:lpstr>Back up</vt:lpstr>
      <vt:lpstr>Typical Photocathode Spectral Response and Emission Spectrum of Scintillators</vt:lpstr>
    </vt:vector>
  </TitlesOfParts>
  <Company>HELAB-NARA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up to test small scintillator samples</dc:title>
  <dc:creator>LETSNOTE01</dc:creator>
  <cp:lastModifiedBy>LETSNOTE01</cp:lastModifiedBy>
  <cp:revision>258</cp:revision>
  <dcterms:created xsi:type="dcterms:W3CDTF">2009-07-03T09:04:20Z</dcterms:created>
  <dcterms:modified xsi:type="dcterms:W3CDTF">2009-07-07T04:18:23Z</dcterms:modified>
</cp:coreProperties>
</file>