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62" r:id="rId6"/>
    <p:sldId id="261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63" autoAdjust="0"/>
  </p:normalViewPr>
  <p:slideViewPr>
    <p:cSldViewPr>
      <p:cViewPr varScale="1">
        <p:scale>
          <a:sx n="129" d="100"/>
          <a:sy n="129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D40-C3BC-4354-953F-120B5ACA144E}" type="datetimeFigureOut">
              <a:rPr kumimoji="1" lang="ja-JP" altLang="en-US" smtClean="0"/>
              <a:pPr/>
              <a:t>2009/7/7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ABAF-453A-4CB4-8641-79827FBC96F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D40-C3BC-4354-953F-120B5ACA144E}" type="datetimeFigureOut">
              <a:rPr kumimoji="1" lang="ja-JP" altLang="en-US" smtClean="0"/>
              <a:pPr/>
              <a:t>2009/7/7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ABAF-453A-4CB4-8641-79827FBC96F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D40-C3BC-4354-953F-120B5ACA144E}" type="datetimeFigureOut">
              <a:rPr kumimoji="1" lang="ja-JP" altLang="en-US" smtClean="0"/>
              <a:pPr/>
              <a:t>2009/7/7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ABAF-453A-4CB4-8641-79827FBC96F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D40-C3BC-4354-953F-120B5ACA144E}" type="datetimeFigureOut">
              <a:rPr kumimoji="1" lang="ja-JP" altLang="en-US" smtClean="0"/>
              <a:pPr/>
              <a:t>2009/7/7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ABAF-453A-4CB4-8641-79827FBC96F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D40-C3BC-4354-953F-120B5ACA144E}" type="datetimeFigureOut">
              <a:rPr kumimoji="1" lang="ja-JP" altLang="en-US" smtClean="0"/>
              <a:pPr/>
              <a:t>2009/7/7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ABAF-453A-4CB4-8641-79827FBC96F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D40-C3BC-4354-953F-120B5ACA144E}" type="datetimeFigureOut">
              <a:rPr kumimoji="1" lang="ja-JP" altLang="en-US" smtClean="0"/>
              <a:pPr/>
              <a:t>2009/7/7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ABAF-453A-4CB4-8641-79827FBC96F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D40-C3BC-4354-953F-120B5ACA144E}" type="datetimeFigureOut">
              <a:rPr kumimoji="1" lang="ja-JP" altLang="en-US" smtClean="0"/>
              <a:pPr/>
              <a:t>2009/7/7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ABAF-453A-4CB4-8641-79827FBC96F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D40-C3BC-4354-953F-120B5ACA144E}" type="datetimeFigureOut">
              <a:rPr kumimoji="1" lang="ja-JP" altLang="en-US" smtClean="0"/>
              <a:pPr/>
              <a:t>2009/7/7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ABAF-453A-4CB4-8641-79827FBC96F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D40-C3BC-4354-953F-120B5ACA144E}" type="datetimeFigureOut">
              <a:rPr kumimoji="1" lang="ja-JP" altLang="en-US" smtClean="0"/>
              <a:pPr/>
              <a:t>2009/7/7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ABAF-453A-4CB4-8641-79827FBC96F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D40-C3BC-4354-953F-120B5ACA144E}" type="datetimeFigureOut">
              <a:rPr kumimoji="1" lang="ja-JP" altLang="en-US" smtClean="0"/>
              <a:pPr/>
              <a:t>2009/7/7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ABAF-453A-4CB4-8641-79827FBC96F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79D40-C3BC-4354-953F-120B5ACA144E}" type="datetimeFigureOut">
              <a:rPr kumimoji="1" lang="ja-JP" altLang="en-US" smtClean="0"/>
              <a:pPr/>
              <a:t>2009/7/7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7ABAF-453A-4CB4-8641-79827FBC96F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79D40-C3BC-4354-953F-120B5ACA144E}" type="datetimeFigureOut">
              <a:rPr kumimoji="1" lang="ja-JP" altLang="en-US" smtClean="0"/>
              <a:pPr/>
              <a:t>2009/7/7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7ABAF-453A-4CB4-8641-79827FBC96F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CDC readout system status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MT 2009 July 7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-24"/>
            <a:ext cx="8229600" cy="65403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BELLE II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7885" t="25385" r="8269" b="15384"/>
          <a:stretch>
            <a:fillRect/>
          </a:stretch>
        </p:blipFill>
        <p:spPr bwMode="auto">
          <a:xfrm>
            <a:off x="0" y="1071546"/>
            <a:ext cx="9144000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正方形/長方形 4"/>
          <p:cNvSpPr/>
          <p:nvPr/>
        </p:nvSpPr>
        <p:spPr>
          <a:xfrm>
            <a:off x="1857356" y="3000372"/>
            <a:ext cx="357190" cy="142876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矢印コネクタ 6"/>
          <p:cNvCxnSpPr/>
          <p:nvPr/>
        </p:nvCxnSpPr>
        <p:spPr>
          <a:xfrm rot="5400000">
            <a:off x="1393009" y="1750207"/>
            <a:ext cx="214314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143108" y="714356"/>
            <a:ext cx="2444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CDC readout electronics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71868" y="3500438"/>
            <a:ext cx="962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CDC</a:t>
            </a:r>
            <a:endParaRPr kumimoji="1" lang="ja-JP" alt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Prototype </a:t>
            </a:r>
            <a:r>
              <a:rPr kumimoji="1" lang="en-US" altLang="ja-JP" dirty="0" smtClean="0"/>
              <a:t>CDC</a:t>
            </a:r>
            <a:r>
              <a:rPr lang="ja-JP" altLang="en-US" dirty="0" smtClean="0"/>
              <a:t> </a:t>
            </a:r>
            <a:r>
              <a:rPr lang="en-US" altLang="ja-JP" dirty="0" smtClean="0"/>
              <a:t>readout </a:t>
            </a:r>
            <a:r>
              <a:rPr lang="en-US" altLang="ja-JP" dirty="0" smtClean="0"/>
              <a:t>card</a:t>
            </a:r>
            <a:r>
              <a:rPr lang="en-US" altLang="ja-JP" dirty="0" smtClean="0"/>
              <a:t> (</a:t>
            </a:r>
            <a:r>
              <a:rPr lang="en-US" altLang="ja-JP" dirty="0" smtClean="0"/>
              <a:t>FY2009)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5483245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# of channels(</a:t>
            </a:r>
            <a:r>
              <a:rPr lang="en-US" altLang="ja-JP" dirty="0" smtClean="0"/>
              <a:t>Total: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15000)</a:t>
            </a:r>
          </a:p>
          <a:p>
            <a:pPr lvl="1"/>
            <a:r>
              <a:rPr lang="en-US" altLang="ja-JP" dirty="0" smtClean="0"/>
              <a:t>48</a:t>
            </a:r>
            <a:r>
              <a:rPr lang="ja-JP" altLang="en-US" dirty="0" smtClean="0"/>
              <a:t>～</a:t>
            </a:r>
            <a:r>
              <a:rPr lang="en-US" altLang="ja-JP" dirty="0" smtClean="0"/>
              <a:t>64ch/board</a:t>
            </a:r>
          </a:p>
          <a:p>
            <a:r>
              <a:rPr lang="en-US" altLang="ja-JP" dirty="0" smtClean="0"/>
              <a:t>Amp shaper</a:t>
            </a:r>
          </a:p>
          <a:p>
            <a:pPr lvl="1"/>
            <a:r>
              <a:rPr lang="en-US" altLang="ja-JP" dirty="0" smtClean="0"/>
              <a:t>Shaping time: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100nsec</a:t>
            </a:r>
          </a:p>
          <a:p>
            <a:pPr lvl="1"/>
            <a:r>
              <a:rPr lang="en-US" altLang="ja-JP" dirty="0" smtClean="0"/>
              <a:t>Gain:</a:t>
            </a:r>
            <a:r>
              <a:rPr lang="ja-JP" altLang="en-US" dirty="0" smtClean="0"/>
              <a:t>～</a:t>
            </a:r>
            <a:r>
              <a:rPr lang="en-US" altLang="ja-JP" dirty="0" smtClean="0"/>
              <a:t>1V/1pC</a:t>
            </a:r>
            <a:r>
              <a:rPr lang="ja-JP" altLang="en-US" dirty="0" smtClean="0"/>
              <a:t>（</a:t>
            </a:r>
            <a:r>
              <a:rPr lang="en-US" altLang="ja-JP" dirty="0" smtClean="0"/>
              <a:t>TBD) 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Dynamic </a:t>
            </a:r>
            <a:r>
              <a:rPr lang="en-US" altLang="ja-JP" dirty="0" smtClean="0"/>
              <a:t>range:2pC</a:t>
            </a:r>
            <a:r>
              <a:rPr lang="ja-JP" altLang="en-US" dirty="0" smtClean="0"/>
              <a:t>（</a:t>
            </a:r>
            <a:r>
              <a:rPr lang="en-US" altLang="ja-JP" dirty="0" smtClean="0"/>
              <a:t>TBD)</a:t>
            </a:r>
            <a:endParaRPr lang="en-US" altLang="ja-JP" dirty="0" smtClean="0"/>
          </a:p>
          <a:p>
            <a:r>
              <a:rPr lang="en-US" altLang="ja-JP" dirty="0" smtClean="0"/>
              <a:t>TDC </a:t>
            </a:r>
            <a:r>
              <a:rPr lang="en-US" altLang="ja-JP" dirty="0" smtClean="0">
                <a:sym typeface="Wingdings" pitchFamily="2" charset="2"/>
              </a:rPr>
              <a:t></a:t>
            </a:r>
            <a:r>
              <a:rPr lang="en-US" altLang="ja-JP" dirty="0" smtClean="0"/>
              <a:t> FPGA TDC</a:t>
            </a:r>
          </a:p>
          <a:p>
            <a:pPr lvl="1"/>
            <a:r>
              <a:rPr lang="en-US" altLang="ja-JP" dirty="0" smtClean="0"/>
              <a:t>Timing resolution:1nsec</a:t>
            </a:r>
          </a:p>
          <a:p>
            <a:r>
              <a:rPr lang="en-US" altLang="ja-JP" dirty="0" smtClean="0"/>
              <a:t>ADC</a:t>
            </a:r>
          </a:p>
          <a:p>
            <a:pPr lvl="1"/>
            <a:r>
              <a:rPr kumimoji="1" lang="en-US" altLang="ja-JP" dirty="0" smtClean="0"/>
              <a:t>Resolution:10bit</a:t>
            </a:r>
          </a:p>
          <a:p>
            <a:pPr lvl="1"/>
            <a:r>
              <a:rPr kumimoji="1" lang="en-US" altLang="ja-JP" dirty="0" smtClean="0"/>
              <a:t>Sampling rate: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32MHz</a:t>
            </a:r>
          </a:p>
          <a:p>
            <a:r>
              <a:rPr lang="en-US" altLang="ja-JP" dirty="0" smtClean="0"/>
              <a:t>L1 buffer</a:t>
            </a:r>
          </a:p>
          <a:p>
            <a:pPr lvl="1"/>
            <a:r>
              <a:rPr lang="en-US" altLang="ja-JP" dirty="0" smtClean="0"/>
              <a:t>Depth:5usec max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0528" y="5929330"/>
            <a:ext cx="8076378" cy="954107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Test board was developed to determine above </a:t>
            </a:r>
            <a:r>
              <a:rPr lang="en-US" altLang="ja-JP" sz="2800" dirty="0" err="1" smtClean="0"/>
              <a:t>params</a:t>
            </a:r>
            <a:endParaRPr lang="en-US" altLang="ja-JP" sz="2800" dirty="0" smtClean="0"/>
          </a:p>
          <a:p>
            <a:r>
              <a:rPr lang="en-US" altLang="ja-JP" sz="2800" dirty="0" smtClean="0"/>
              <a:t>using test chamber.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IMG_0301.jpg"/>
          <p:cNvPicPr>
            <a:picLocks noChangeAspect="1"/>
          </p:cNvPicPr>
          <p:nvPr/>
        </p:nvPicPr>
        <p:blipFill>
          <a:blip r:embed="rId2" cstate="print"/>
          <a:srcRect l="23077" t="19231" r="6410" b="1923"/>
          <a:stretch>
            <a:fillRect/>
          </a:stretch>
        </p:blipFill>
        <p:spPr>
          <a:xfrm>
            <a:off x="4357686" y="3429000"/>
            <a:ext cx="3929090" cy="2928958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0" y="71414"/>
            <a:ext cx="9374298" cy="461665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bg1"/>
                </a:solidFill>
              </a:rPr>
              <a:t>Test </a:t>
            </a:r>
            <a:r>
              <a:rPr lang="en-US" altLang="ja-JP" sz="2400" dirty="0" smtClean="0">
                <a:solidFill>
                  <a:schemeClr val="bg1"/>
                </a:solidFill>
              </a:rPr>
              <a:t>board</a:t>
            </a:r>
            <a:r>
              <a:rPr lang="ja-JP" altLang="en-US" sz="2400" dirty="0" smtClean="0">
                <a:solidFill>
                  <a:schemeClr val="bg1"/>
                </a:solidFill>
              </a:rPr>
              <a:t> </a:t>
            </a:r>
            <a:r>
              <a:rPr lang="en-US" altLang="ja-JP" sz="2400" dirty="0" smtClean="0">
                <a:solidFill>
                  <a:schemeClr val="bg1"/>
                </a:solidFill>
              </a:rPr>
              <a:t>for </a:t>
            </a:r>
            <a:r>
              <a:rPr lang="en-US" altLang="ja-JP" sz="2400" dirty="0" smtClean="0">
                <a:solidFill>
                  <a:schemeClr val="bg1"/>
                </a:solidFill>
              </a:rPr>
              <a:t>test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(prototype readout card will </a:t>
            </a:r>
            <a:r>
              <a:rPr kumimoji="1" lang="en-US" altLang="ja-JP" sz="2400" dirty="0" smtClean="0">
                <a:solidFill>
                  <a:schemeClr val="bg1"/>
                </a:solidFill>
              </a:rPr>
              <a:t>be designed based on this.)</a:t>
            </a:r>
            <a:endParaRPr kumimoji="1" lang="ja-JP" altLang="en-US" sz="2400" dirty="0">
              <a:solidFill>
                <a:schemeClr val="bg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786446" y="3643314"/>
            <a:ext cx="1285884" cy="714380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/>
          <p:nvPr/>
        </p:nvCxnSpPr>
        <p:spPr>
          <a:xfrm rot="10800000">
            <a:off x="3071802" y="2643182"/>
            <a:ext cx="2714644" cy="1071570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4" descr="TEK00001"/>
          <p:cNvPicPr>
            <a:picLocks noChangeAspect="1" noChangeArrowheads="1"/>
          </p:cNvPicPr>
          <p:nvPr/>
        </p:nvPicPr>
        <p:blipFill>
          <a:blip r:embed="rId3"/>
          <a:srcRect r="18360" b="14706"/>
          <a:stretch>
            <a:fillRect/>
          </a:stretch>
        </p:blipFill>
        <p:spPr bwMode="auto">
          <a:xfrm>
            <a:off x="428596" y="714356"/>
            <a:ext cx="264320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3143240" y="785794"/>
            <a:ext cx="3550908" cy="13665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altLang="ja-JP" dirty="0"/>
              <a:t>Small tube chamber (tungsten wire)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ja-JP" dirty="0"/>
              <a:t>Fe</a:t>
            </a:r>
            <a:r>
              <a:rPr lang="en-US" altLang="ja-JP" baseline="30000" dirty="0"/>
              <a:t>55</a:t>
            </a:r>
            <a:r>
              <a:rPr lang="en-US" altLang="ja-JP" dirty="0"/>
              <a:t> 5.9 </a:t>
            </a:r>
            <a:r>
              <a:rPr lang="en-US" altLang="ja-JP" dirty="0" err="1"/>
              <a:t>keV</a:t>
            </a:r>
            <a:r>
              <a:rPr lang="en-US" altLang="ja-JP" dirty="0"/>
              <a:t> X-ray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altLang="ja-JP" dirty="0"/>
              <a:t>Gas(Ar90%+CH</a:t>
            </a:r>
            <a:r>
              <a:rPr lang="en-US" altLang="ja-JP" baseline="-25000" dirty="0"/>
              <a:t>4</a:t>
            </a:r>
            <a:r>
              <a:rPr lang="en-US" altLang="ja-JP" dirty="0"/>
              <a:t>10%), P10 Gas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altLang="ja-JP" dirty="0" smtClean="0"/>
              <a:t>1.65kV</a:t>
            </a:r>
            <a:endParaRPr lang="en-US" altLang="ja-JP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715008" y="4000504"/>
            <a:ext cx="638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16ch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786446" y="3571876"/>
            <a:ext cx="1262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>
                <a:solidFill>
                  <a:schemeClr val="bg1"/>
                </a:solidFill>
              </a:rPr>
              <a:t>Ampshaper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643570" y="4357694"/>
            <a:ext cx="1500198" cy="285752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857884" y="4286256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AD9212x2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6072198" y="4643446"/>
            <a:ext cx="1143008" cy="785818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00760" y="5131370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chemeClr val="bg1"/>
                </a:solidFill>
              </a:rPr>
              <a:t>TDC&amp;L1 </a:t>
            </a:r>
            <a:r>
              <a:rPr lang="en-US" altLang="ja-JP" dirty="0" err="1" smtClean="0">
                <a:solidFill>
                  <a:schemeClr val="bg1"/>
                </a:solidFill>
              </a:rPr>
              <a:t>buf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7215206" y="4643446"/>
            <a:ext cx="928694" cy="428628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143768" y="4357694"/>
            <a:ext cx="1022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>
                <a:solidFill>
                  <a:schemeClr val="bg1"/>
                </a:solidFill>
              </a:rPr>
              <a:t>RocketIO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26" name="Picture 8" descr="C:\temp\プレゼン\学会\2008秋\ppt\picture\rms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622" y="4071942"/>
            <a:ext cx="2424114" cy="2613498"/>
          </a:xfrm>
          <a:prstGeom prst="rect">
            <a:avLst/>
          </a:prstGeom>
          <a:noFill/>
        </p:spPr>
      </p:pic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500034" y="4786322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>
                <a:solidFill>
                  <a:schemeClr val="tx2">
                    <a:lumMod val="75000"/>
                  </a:schemeClr>
                </a:solidFill>
                <a:latin typeface="Tahoma" pitchFamily="34" charset="0"/>
              </a:rPr>
              <a:t>RMS=0.47ns</a:t>
            </a:r>
          </a:p>
        </p:txBody>
      </p:sp>
      <p:cxnSp>
        <p:nvCxnSpPr>
          <p:cNvPr id="28" name="直線矢印コネクタ 27"/>
          <p:cNvCxnSpPr/>
          <p:nvPr/>
        </p:nvCxnSpPr>
        <p:spPr>
          <a:xfrm rot="10800000" flipV="1">
            <a:off x="2643174" y="4929198"/>
            <a:ext cx="3429024" cy="142876"/>
          </a:xfrm>
          <a:prstGeom prst="straightConnector1">
            <a:avLst/>
          </a:prstGeom>
          <a:ln w="38100"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3500430" y="2143116"/>
            <a:ext cx="5203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This </a:t>
            </a:r>
            <a:r>
              <a:rPr lang="en-US" altLang="ja-JP" dirty="0" err="1" smtClean="0"/>
              <a:t>AmpShaper</a:t>
            </a:r>
            <a:r>
              <a:rPr lang="en-US" altLang="ja-JP" dirty="0" smtClean="0"/>
              <a:t> was developed for other application.</a:t>
            </a:r>
          </a:p>
          <a:p>
            <a:r>
              <a:rPr kumimoji="1" lang="en-US" altLang="ja-JP" dirty="0" smtClean="0"/>
              <a:t>Modification will be done by Dr. Taniguchi.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42844" y="3571876"/>
            <a:ext cx="3597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FPGA-TDC has been used for J-PARC.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1406" y="3214686"/>
            <a:ext cx="4174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Firmware design will be done by </a:t>
            </a:r>
            <a:r>
              <a:rPr kumimoji="1" lang="en-US" altLang="ja-JP" dirty="0" err="1" smtClean="0"/>
              <a:t>Dr.Uchida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14612" y="6429396"/>
            <a:ext cx="4367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PCB was designed by </a:t>
            </a:r>
            <a:r>
              <a:rPr kumimoji="1" lang="en-US" altLang="ja-JP" dirty="0" smtClean="0"/>
              <a:t>Mr.</a:t>
            </a:r>
            <a:r>
              <a:rPr lang="ja-JP" altLang="en-US" dirty="0" smtClean="0"/>
              <a:t> </a:t>
            </a:r>
            <a:r>
              <a:rPr kumimoji="1" lang="en-US" altLang="ja-JP" dirty="0" smtClean="0"/>
              <a:t>Saito </a:t>
            </a:r>
            <a:r>
              <a:rPr kumimoji="1" lang="en-US" altLang="ja-JP" dirty="0" smtClean="0"/>
              <a:t>and </a:t>
            </a:r>
            <a:r>
              <a:rPr kumimoji="1" lang="en-US" altLang="ja-JP" dirty="0" smtClean="0"/>
              <a:t>Mr. </a:t>
            </a:r>
            <a:r>
              <a:rPr kumimoji="1" lang="en-US" altLang="ja-JP" dirty="0" err="1" smtClean="0"/>
              <a:t>Ikeno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377223" y="3000372"/>
            <a:ext cx="3695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RocketIO</a:t>
            </a:r>
            <a:r>
              <a:rPr kumimoji="1" lang="en-US" altLang="ja-JP" dirty="0" smtClean="0"/>
              <a:t> will be tested by Dr. Igarashi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Specification of Test board(detail)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642918"/>
            <a:ext cx="8472518" cy="5768997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Analog(Amp-shaper for DB-decay exp)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Peaking time</a:t>
            </a:r>
            <a:r>
              <a:rPr lang="en-US" altLang="ja-JP" dirty="0" smtClean="0"/>
              <a:t>:</a:t>
            </a:r>
            <a:r>
              <a:rPr kumimoji="1" lang="ja-JP" altLang="en-US" dirty="0" smtClean="0"/>
              <a:t>～</a:t>
            </a:r>
            <a:r>
              <a:rPr lang="en-US" altLang="ja-JP" dirty="0" smtClean="0"/>
              <a:t>5</a:t>
            </a:r>
            <a:r>
              <a:rPr kumimoji="1" lang="en-US" altLang="ja-JP" dirty="0" smtClean="0"/>
              <a:t>0nsec </a:t>
            </a:r>
            <a:r>
              <a:rPr kumimoji="1" lang="en-US" altLang="ja-JP" dirty="0" smtClean="0">
                <a:sym typeface="Wingdings" pitchFamily="2" charset="2"/>
              </a:rPr>
              <a:t> OK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Pulse width:</a:t>
            </a:r>
            <a:r>
              <a:rPr kumimoji="1" lang="ja-JP" altLang="en-US" dirty="0" smtClean="0"/>
              <a:t>～</a:t>
            </a:r>
            <a:r>
              <a:rPr kumimoji="1" lang="en-US" altLang="ja-JP" dirty="0" smtClean="0"/>
              <a:t>200nsec </a:t>
            </a:r>
            <a:r>
              <a:rPr kumimoji="1" lang="en-US" altLang="ja-JP" dirty="0" smtClean="0">
                <a:sym typeface="Wingdings" pitchFamily="2" charset="2"/>
              </a:rPr>
              <a:t> OK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Gain : </a:t>
            </a:r>
            <a:r>
              <a:rPr lang="en-US" altLang="ja-JP" dirty="0" smtClean="0"/>
              <a:t>8V/</a:t>
            </a:r>
            <a:r>
              <a:rPr lang="en-US" altLang="ja-JP" dirty="0" err="1" smtClean="0"/>
              <a:t>pC</a:t>
            </a:r>
            <a:r>
              <a:rPr lang="en-US" altLang="ja-JP" dirty="0" smtClean="0"/>
              <a:t> </a:t>
            </a:r>
            <a:r>
              <a:rPr lang="en-US" altLang="ja-JP" dirty="0" smtClean="0">
                <a:sym typeface="Wingdings" pitchFamily="2" charset="2"/>
              </a:rPr>
              <a:t> 1</a:t>
            </a:r>
            <a:r>
              <a:rPr lang="ja-JP" altLang="en-US" dirty="0" smtClean="0">
                <a:sym typeface="Wingdings" pitchFamily="2" charset="2"/>
              </a:rPr>
              <a:t>～２</a:t>
            </a:r>
            <a:r>
              <a:rPr lang="en-US" altLang="ja-JP" dirty="0" smtClean="0">
                <a:sym typeface="Wingdings" pitchFamily="2" charset="2"/>
              </a:rPr>
              <a:t>V/</a:t>
            </a:r>
            <a:r>
              <a:rPr lang="en-US" altLang="ja-JP" dirty="0" err="1" smtClean="0">
                <a:sym typeface="Wingdings" pitchFamily="2" charset="2"/>
              </a:rPr>
              <a:t>pC</a:t>
            </a:r>
            <a:r>
              <a:rPr lang="en-US" altLang="ja-JP" dirty="0" smtClean="0">
                <a:sym typeface="Wingdings" pitchFamily="2" charset="2"/>
              </a:rPr>
              <a:t> 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Dynamic range : 2V </a:t>
            </a:r>
            <a:r>
              <a:rPr kumimoji="1" lang="en-US" altLang="ja-JP" dirty="0" smtClean="0"/>
              <a:t>max </a:t>
            </a:r>
            <a:r>
              <a:rPr kumimoji="1" lang="en-US" altLang="ja-JP" dirty="0" smtClean="0">
                <a:sym typeface="Wingdings" pitchFamily="2" charset="2"/>
              </a:rPr>
              <a:t> OK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Noise : </a:t>
            </a:r>
            <a:r>
              <a:rPr lang="ja-JP" altLang="en-US" dirty="0" smtClean="0"/>
              <a:t>～</a:t>
            </a:r>
            <a:r>
              <a:rPr lang="en-US" altLang="ja-JP" dirty="0" smtClean="0"/>
              <a:t>2500 e @ </a:t>
            </a:r>
            <a:r>
              <a:rPr lang="en-US" altLang="ja-JP" dirty="0" smtClean="0"/>
              <a:t>40pF</a:t>
            </a:r>
            <a:r>
              <a:rPr lang="ja-JP" altLang="en-US" dirty="0" smtClean="0"/>
              <a:t> </a:t>
            </a:r>
            <a:r>
              <a:rPr lang="en-US" altLang="ja-JP" dirty="0" smtClean="0">
                <a:sym typeface="Wingdings" pitchFamily="2" charset="2"/>
              </a:rPr>
              <a:t> OK</a:t>
            </a:r>
            <a:endParaRPr lang="en-US" altLang="ja-JP" dirty="0" smtClean="0"/>
          </a:p>
          <a:p>
            <a:r>
              <a:rPr lang="en-US" altLang="ja-JP" dirty="0" smtClean="0"/>
              <a:t>Function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ADC 10bit 32MHz</a:t>
            </a:r>
          </a:p>
          <a:p>
            <a:pPr lvl="1"/>
            <a:r>
              <a:rPr lang="en-US" altLang="ja-JP" dirty="0" smtClean="0"/>
              <a:t>TDC 1nsec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L1 </a:t>
            </a:r>
            <a:r>
              <a:rPr lang="en-US" altLang="ja-JP" dirty="0" smtClean="0"/>
              <a:t>buffer</a:t>
            </a:r>
            <a:r>
              <a:rPr kumimoji="1" lang="en-US" altLang="ja-JP" dirty="0" smtClean="0"/>
              <a:t> : 5usec max</a:t>
            </a:r>
          </a:p>
          <a:p>
            <a:pPr lvl="1"/>
            <a:r>
              <a:rPr lang="en-US" altLang="ja-JP" dirty="0" smtClean="0"/>
              <a:t>Two modes for data format</a:t>
            </a:r>
          </a:p>
          <a:p>
            <a:pPr lvl="2"/>
            <a:r>
              <a:rPr lang="en-US" altLang="ja-JP" dirty="0" smtClean="0"/>
              <a:t>Waveform data readout mode</a:t>
            </a:r>
          </a:p>
          <a:p>
            <a:pPr lvl="2"/>
            <a:r>
              <a:rPr kumimoji="1" lang="en-US" altLang="ja-JP" dirty="0" smtClean="0"/>
              <a:t>Compression mode Timing and Q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571472" y="2000240"/>
            <a:ext cx="4214842" cy="42862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42910" y="6286520"/>
            <a:ext cx="6626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These values will be confirmed by beam test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43570" y="1785926"/>
            <a:ext cx="3203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BLR modification has been done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8259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Amp shaper modification</a:t>
            </a:r>
            <a:endParaRPr kumimoji="1" lang="ja-JP" altLang="en-US" dirty="0"/>
          </a:p>
        </p:txBody>
      </p:sp>
      <p:pic>
        <p:nvPicPr>
          <p:cNvPr id="8" name="図 7" descr="single_w_si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552" y="1091774"/>
            <a:ext cx="8692896" cy="4980432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6143636" y="3357562"/>
            <a:ext cx="1390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CMOS digital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72264" y="2500306"/>
            <a:ext cx="532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BLR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143636" y="1773784"/>
            <a:ext cx="1459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Analog buffer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84242" y="2702478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Amp shaper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71868" y="4071942"/>
            <a:ext cx="1192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Bias circuit</a:t>
            </a:r>
            <a:endParaRPr kumimoji="1" lang="ja-JP" altLang="en-US" dirty="0"/>
          </a:p>
        </p:txBody>
      </p:sp>
      <p:sp>
        <p:nvSpPr>
          <p:cNvPr id="16" name="フリーフォーム 15"/>
          <p:cNvSpPr/>
          <p:nvPr/>
        </p:nvSpPr>
        <p:spPr>
          <a:xfrm>
            <a:off x="2895600" y="1632857"/>
            <a:ext cx="5094514" cy="3302000"/>
          </a:xfrm>
          <a:custGeom>
            <a:avLst/>
            <a:gdLst>
              <a:gd name="connsiteX0" fmla="*/ 7257 w 5094514"/>
              <a:gd name="connsiteY0" fmla="*/ 508000 h 3302000"/>
              <a:gd name="connsiteX1" fmla="*/ 14514 w 5094514"/>
              <a:gd name="connsiteY1" fmla="*/ 3294743 h 3302000"/>
              <a:gd name="connsiteX2" fmla="*/ 2714171 w 5094514"/>
              <a:gd name="connsiteY2" fmla="*/ 3302000 h 3302000"/>
              <a:gd name="connsiteX3" fmla="*/ 2714171 w 5094514"/>
              <a:gd name="connsiteY3" fmla="*/ 1487714 h 3302000"/>
              <a:gd name="connsiteX4" fmla="*/ 5094514 w 5094514"/>
              <a:gd name="connsiteY4" fmla="*/ 1487714 h 3302000"/>
              <a:gd name="connsiteX5" fmla="*/ 5087257 w 5094514"/>
              <a:gd name="connsiteY5" fmla="*/ 0 h 3302000"/>
              <a:gd name="connsiteX6" fmla="*/ 0 w 5094514"/>
              <a:gd name="connsiteY6" fmla="*/ 0 h 3302000"/>
              <a:gd name="connsiteX7" fmla="*/ 7257 w 5094514"/>
              <a:gd name="connsiteY7" fmla="*/ 508000 h 330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94514" h="3302000">
                <a:moveTo>
                  <a:pt x="7257" y="508000"/>
                </a:moveTo>
                <a:lnTo>
                  <a:pt x="14514" y="3294743"/>
                </a:lnTo>
                <a:lnTo>
                  <a:pt x="2714171" y="3302000"/>
                </a:lnTo>
                <a:lnTo>
                  <a:pt x="2714171" y="1487714"/>
                </a:lnTo>
                <a:lnTo>
                  <a:pt x="5094514" y="1487714"/>
                </a:lnTo>
                <a:lnTo>
                  <a:pt x="5087257" y="0"/>
                </a:lnTo>
                <a:lnTo>
                  <a:pt x="0" y="0"/>
                </a:lnTo>
                <a:lnTo>
                  <a:pt x="7257" y="508000"/>
                </a:lnTo>
                <a:close/>
              </a:path>
            </a:pathLst>
          </a:cu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918327" y="1630908"/>
            <a:ext cx="2082301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Present Amp shaper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14348" y="785794"/>
            <a:ext cx="5441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We started development of Amp-shaper for BELLEII CDC.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642910" y="1357298"/>
            <a:ext cx="8001056" cy="507209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65403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FPGA Block diagram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000100" y="1643050"/>
            <a:ext cx="1285884" cy="13573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FADC I/F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142844" y="2143116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06" y="185736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ADC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1000100" y="3500438"/>
            <a:ext cx="1285884" cy="135732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TDC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右矢印 9"/>
          <p:cNvSpPr/>
          <p:nvPr/>
        </p:nvSpPr>
        <p:spPr>
          <a:xfrm>
            <a:off x="142844" y="4071942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406" y="3786190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ASD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2857488" y="1643050"/>
            <a:ext cx="1285884" cy="321471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Ring buffer</a:t>
            </a:r>
          </a:p>
          <a:p>
            <a:pPr algn="ctr"/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5usec</a:t>
            </a: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500nsec window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4857752" y="1643050"/>
            <a:ext cx="1285884" cy="31432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Readout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FIFO</a:t>
            </a: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Q(sum)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&amp;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Data formatter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6858016" y="1643050"/>
            <a:ext cx="1285884" cy="45720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SiTCP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Or</a:t>
            </a:r>
          </a:p>
          <a:p>
            <a:pPr algn="ctr"/>
            <a:r>
              <a:rPr lang="en-US" altLang="ja-JP" dirty="0" err="1" smtClean="0">
                <a:solidFill>
                  <a:schemeClr val="tx1"/>
                </a:solidFill>
              </a:rPr>
              <a:t>RocketIO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I/F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143108" y="5214950"/>
            <a:ext cx="4071966" cy="108109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Slow control</a:t>
            </a:r>
          </a:p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DAC, ADC, Ring buffer etc</a:t>
            </a:r>
          </a:p>
        </p:txBody>
      </p:sp>
      <p:sp>
        <p:nvSpPr>
          <p:cNvPr id="16" name="右矢印 15"/>
          <p:cNvSpPr/>
          <p:nvPr/>
        </p:nvSpPr>
        <p:spPr>
          <a:xfrm flipH="1">
            <a:off x="214282" y="5572140"/>
            <a:ext cx="192882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2285984" y="2143116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右矢印 17"/>
          <p:cNvSpPr/>
          <p:nvPr/>
        </p:nvSpPr>
        <p:spPr>
          <a:xfrm>
            <a:off x="2285984" y="4000504"/>
            <a:ext cx="571504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>
            <a:off x="4143372" y="3071810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" name="直線矢印コネクタ 20"/>
          <p:cNvCxnSpPr/>
          <p:nvPr/>
        </p:nvCxnSpPr>
        <p:spPr>
          <a:xfrm rot="5400000">
            <a:off x="3571074" y="2143116"/>
            <a:ext cx="1858182" cy="7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143372" y="857232"/>
            <a:ext cx="82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Trigger</a:t>
            </a:r>
            <a:endParaRPr kumimoji="1" lang="ja-JP" altLang="en-US" dirty="0"/>
          </a:p>
        </p:txBody>
      </p:sp>
      <p:sp>
        <p:nvSpPr>
          <p:cNvPr id="24" name="右矢印 23"/>
          <p:cNvSpPr/>
          <p:nvPr/>
        </p:nvSpPr>
        <p:spPr>
          <a:xfrm>
            <a:off x="6143636" y="3071810"/>
            <a:ext cx="71438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矢印 24"/>
          <p:cNvSpPr/>
          <p:nvPr/>
        </p:nvSpPr>
        <p:spPr>
          <a:xfrm flipH="1">
            <a:off x="6215074" y="5500702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右矢印 25"/>
          <p:cNvSpPr/>
          <p:nvPr/>
        </p:nvSpPr>
        <p:spPr>
          <a:xfrm>
            <a:off x="8143900" y="3714752"/>
            <a:ext cx="857256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角丸四角形 26"/>
          <p:cNvSpPr/>
          <p:nvPr/>
        </p:nvSpPr>
        <p:spPr>
          <a:xfrm>
            <a:off x="3714744" y="2059536"/>
            <a:ext cx="1071570" cy="250033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71414"/>
            <a:ext cx="8229600" cy="582594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Function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142844" y="2700890"/>
            <a:ext cx="7929618" cy="1588"/>
          </a:xfrm>
          <a:prstGeom prst="line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フリーフォーム 6"/>
          <p:cNvSpPr/>
          <p:nvPr/>
        </p:nvSpPr>
        <p:spPr>
          <a:xfrm>
            <a:off x="2056731" y="1792538"/>
            <a:ext cx="1658013" cy="908352"/>
          </a:xfrm>
          <a:custGeom>
            <a:avLst/>
            <a:gdLst>
              <a:gd name="connsiteX0" fmla="*/ 0 w 3352800"/>
              <a:gd name="connsiteY0" fmla="*/ 893838 h 908352"/>
              <a:gd name="connsiteX1" fmla="*/ 580572 w 3352800"/>
              <a:gd name="connsiteY1" fmla="*/ 886581 h 908352"/>
              <a:gd name="connsiteX2" fmla="*/ 972457 w 3352800"/>
              <a:gd name="connsiteY2" fmla="*/ 763210 h 908352"/>
              <a:gd name="connsiteX3" fmla="*/ 1190172 w 3352800"/>
              <a:gd name="connsiteY3" fmla="*/ 356810 h 908352"/>
              <a:gd name="connsiteX4" fmla="*/ 1313543 w 3352800"/>
              <a:gd name="connsiteY4" fmla="*/ 110067 h 908352"/>
              <a:gd name="connsiteX5" fmla="*/ 1422400 w 3352800"/>
              <a:gd name="connsiteY5" fmla="*/ 15724 h 908352"/>
              <a:gd name="connsiteX6" fmla="*/ 1473200 w 3352800"/>
              <a:gd name="connsiteY6" fmla="*/ 15724 h 908352"/>
              <a:gd name="connsiteX7" fmla="*/ 1611086 w 3352800"/>
              <a:gd name="connsiteY7" fmla="*/ 95553 h 908352"/>
              <a:gd name="connsiteX8" fmla="*/ 1748972 w 3352800"/>
              <a:gd name="connsiteY8" fmla="*/ 487438 h 908352"/>
              <a:gd name="connsiteX9" fmla="*/ 1952172 w 3352800"/>
              <a:gd name="connsiteY9" fmla="*/ 726924 h 908352"/>
              <a:gd name="connsiteX10" fmla="*/ 2402114 w 3352800"/>
              <a:gd name="connsiteY10" fmla="*/ 850296 h 908352"/>
              <a:gd name="connsiteX11" fmla="*/ 3352800 w 3352800"/>
              <a:gd name="connsiteY11" fmla="*/ 879324 h 90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52800" h="908352">
                <a:moveTo>
                  <a:pt x="0" y="893838"/>
                </a:moveTo>
                <a:cubicBezTo>
                  <a:pt x="209248" y="901095"/>
                  <a:pt x="418496" y="908352"/>
                  <a:pt x="580572" y="886581"/>
                </a:cubicBezTo>
                <a:cubicBezTo>
                  <a:pt x="742648" y="864810"/>
                  <a:pt x="870857" y="851505"/>
                  <a:pt x="972457" y="763210"/>
                </a:cubicBezTo>
                <a:cubicBezTo>
                  <a:pt x="1074057" y="674915"/>
                  <a:pt x="1133324" y="465667"/>
                  <a:pt x="1190172" y="356810"/>
                </a:cubicBezTo>
                <a:cubicBezTo>
                  <a:pt x="1247020" y="247953"/>
                  <a:pt x="1274838" y="166915"/>
                  <a:pt x="1313543" y="110067"/>
                </a:cubicBezTo>
                <a:cubicBezTo>
                  <a:pt x="1352248" y="53219"/>
                  <a:pt x="1395791" y="31448"/>
                  <a:pt x="1422400" y="15724"/>
                </a:cubicBezTo>
                <a:cubicBezTo>
                  <a:pt x="1449009" y="0"/>
                  <a:pt x="1441752" y="2419"/>
                  <a:pt x="1473200" y="15724"/>
                </a:cubicBezTo>
                <a:cubicBezTo>
                  <a:pt x="1504648" y="29029"/>
                  <a:pt x="1565124" y="16934"/>
                  <a:pt x="1611086" y="95553"/>
                </a:cubicBezTo>
                <a:cubicBezTo>
                  <a:pt x="1657048" y="174172"/>
                  <a:pt x="1692124" y="382210"/>
                  <a:pt x="1748972" y="487438"/>
                </a:cubicBezTo>
                <a:cubicBezTo>
                  <a:pt x="1805820" y="592667"/>
                  <a:pt x="1843315" y="666448"/>
                  <a:pt x="1952172" y="726924"/>
                </a:cubicBezTo>
                <a:cubicBezTo>
                  <a:pt x="2061029" y="787400"/>
                  <a:pt x="2168676" y="824896"/>
                  <a:pt x="2402114" y="850296"/>
                </a:cubicBezTo>
                <a:cubicBezTo>
                  <a:pt x="2635552" y="875696"/>
                  <a:pt x="2994176" y="877510"/>
                  <a:pt x="3352800" y="879324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 flipH="1">
            <a:off x="3714744" y="2129386"/>
            <a:ext cx="928694" cy="571504"/>
          </a:xfrm>
          <a:custGeom>
            <a:avLst/>
            <a:gdLst>
              <a:gd name="connsiteX0" fmla="*/ 0 w 3352800"/>
              <a:gd name="connsiteY0" fmla="*/ 893838 h 908352"/>
              <a:gd name="connsiteX1" fmla="*/ 580572 w 3352800"/>
              <a:gd name="connsiteY1" fmla="*/ 886581 h 908352"/>
              <a:gd name="connsiteX2" fmla="*/ 972457 w 3352800"/>
              <a:gd name="connsiteY2" fmla="*/ 763210 h 908352"/>
              <a:gd name="connsiteX3" fmla="*/ 1190172 w 3352800"/>
              <a:gd name="connsiteY3" fmla="*/ 356810 h 908352"/>
              <a:gd name="connsiteX4" fmla="*/ 1313543 w 3352800"/>
              <a:gd name="connsiteY4" fmla="*/ 110067 h 908352"/>
              <a:gd name="connsiteX5" fmla="*/ 1422400 w 3352800"/>
              <a:gd name="connsiteY5" fmla="*/ 15724 h 908352"/>
              <a:gd name="connsiteX6" fmla="*/ 1473200 w 3352800"/>
              <a:gd name="connsiteY6" fmla="*/ 15724 h 908352"/>
              <a:gd name="connsiteX7" fmla="*/ 1611086 w 3352800"/>
              <a:gd name="connsiteY7" fmla="*/ 95553 h 908352"/>
              <a:gd name="connsiteX8" fmla="*/ 1748972 w 3352800"/>
              <a:gd name="connsiteY8" fmla="*/ 487438 h 908352"/>
              <a:gd name="connsiteX9" fmla="*/ 1952172 w 3352800"/>
              <a:gd name="connsiteY9" fmla="*/ 726924 h 908352"/>
              <a:gd name="connsiteX10" fmla="*/ 2402114 w 3352800"/>
              <a:gd name="connsiteY10" fmla="*/ 850296 h 908352"/>
              <a:gd name="connsiteX11" fmla="*/ 3352800 w 3352800"/>
              <a:gd name="connsiteY11" fmla="*/ 879324 h 90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52800" h="908352">
                <a:moveTo>
                  <a:pt x="0" y="893838"/>
                </a:moveTo>
                <a:cubicBezTo>
                  <a:pt x="209248" y="901095"/>
                  <a:pt x="418496" y="908352"/>
                  <a:pt x="580572" y="886581"/>
                </a:cubicBezTo>
                <a:cubicBezTo>
                  <a:pt x="742648" y="864810"/>
                  <a:pt x="870857" y="851505"/>
                  <a:pt x="972457" y="763210"/>
                </a:cubicBezTo>
                <a:cubicBezTo>
                  <a:pt x="1074057" y="674915"/>
                  <a:pt x="1133324" y="465667"/>
                  <a:pt x="1190172" y="356810"/>
                </a:cubicBezTo>
                <a:cubicBezTo>
                  <a:pt x="1247020" y="247953"/>
                  <a:pt x="1274838" y="166915"/>
                  <a:pt x="1313543" y="110067"/>
                </a:cubicBezTo>
                <a:cubicBezTo>
                  <a:pt x="1352248" y="53219"/>
                  <a:pt x="1395791" y="31448"/>
                  <a:pt x="1422400" y="15724"/>
                </a:cubicBezTo>
                <a:cubicBezTo>
                  <a:pt x="1449009" y="0"/>
                  <a:pt x="1441752" y="2419"/>
                  <a:pt x="1473200" y="15724"/>
                </a:cubicBezTo>
                <a:cubicBezTo>
                  <a:pt x="1504648" y="29029"/>
                  <a:pt x="1565124" y="16934"/>
                  <a:pt x="1611086" y="95553"/>
                </a:cubicBezTo>
                <a:cubicBezTo>
                  <a:pt x="1657048" y="174172"/>
                  <a:pt x="1692124" y="382210"/>
                  <a:pt x="1748972" y="487438"/>
                </a:cubicBezTo>
                <a:cubicBezTo>
                  <a:pt x="1805820" y="592667"/>
                  <a:pt x="1843315" y="666448"/>
                  <a:pt x="1952172" y="726924"/>
                </a:cubicBezTo>
                <a:cubicBezTo>
                  <a:pt x="2061029" y="787400"/>
                  <a:pt x="2168676" y="824896"/>
                  <a:pt x="2402114" y="850296"/>
                </a:cubicBezTo>
                <a:cubicBezTo>
                  <a:pt x="2635552" y="875696"/>
                  <a:pt x="2994176" y="877510"/>
                  <a:pt x="3352800" y="879324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左右矢印 9"/>
          <p:cNvSpPr/>
          <p:nvPr/>
        </p:nvSpPr>
        <p:spPr>
          <a:xfrm>
            <a:off x="3428992" y="1071546"/>
            <a:ext cx="4000528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14744" y="642918"/>
            <a:ext cx="363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L1 buffer length : 5usec Max variable</a:t>
            </a:r>
            <a:endParaRPr kumimoji="1" lang="ja-JP" altLang="en-US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142844" y="4059800"/>
            <a:ext cx="7929618" cy="1588"/>
          </a:xfrm>
          <a:prstGeom prst="line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2571736" y="3202544"/>
            <a:ext cx="571504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4143372" y="3202544"/>
            <a:ext cx="285752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00958" y="2273850"/>
            <a:ext cx="613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New</a:t>
            </a:r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2844" y="2345288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old</a:t>
            </a:r>
            <a:endParaRPr kumimoji="1" lang="ja-JP" altLang="en-US" dirty="0"/>
          </a:p>
        </p:txBody>
      </p:sp>
      <p:cxnSp>
        <p:nvCxnSpPr>
          <p:cNvPr id="19" name="直線矢印コネクタ 18"/>
          <p:cNvCxnSpPr/>
          <p:nvPr/>
        </p:nvCxnSpPr>
        <p:spPr>
          <a:xfrm rot="5400000" flipH="1" flipV="1">
            <a:off x="3179356" y="4452312"/>
            <a:ext cx="642942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3071802" y="4845618"/>
            <a:ext cx="82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Trigger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643438" y="1500174"/>
            <a:ext cx="3828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Window(for Q </a:t>
            </a:r>
            <a:r>
              <a:rPr kumimoji="1" lang="en-US" altLang="ja-JP" dirty="0" err="1" smtClean="0"/>
              <a:t>info:</a:t>
            </a:r>
            <a:r>
              <a:rPr kumimoji="1" lang="en-US" altLang="ja-JP" dirty="0" err="1" smtClean="0">
                <a:latin typeface="Symbol" pitchFamily="18" charset="2"/>
              </a:rPr>
              <a:t>S</a:t>
            </a:r>
            <a:r>
              <a:rPr kumimoji="1" lang="en-US" altLang="ja-JP" dirty="0" smtClean="0"/>
              <a:t>) 500nsec variable</a:t>
            </a:r>
            <a:endParaRPr kumimoji="1" lang="ja-JP" altLang="en-US" dirty="0"/>
          </a:p>
        </p:txBody>
      </p:sp>
      <p:sp>
        <p:nvSpPr>
          <p:cNvPr id="24" name="左右矢印 23"/>
          <p:cNvSpPr/>
          <p:nvPr/>
        </p:nvSpPr>
        <p:spPr>
          <a:xfrm>
            <a:off x="3786182" y="1643050"/>
            <a:ext cx="857256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714876" y="4774180"/>
            <a:ext cx="3969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Timing data and Q or waveform data</a:t>
            </a:r>
            <a:r>
              <a:rPr lang="en-US" altLang="ja-JP" dirty="0" smtClean="0"/>
              <a:t> are</a:t>
            </a:r>
          </a:p>
          <a:p>
            <a:r>
              <a:rPr lang="en-US" altLang="ja-JP" dirty="0" smtClean="0"/>
              <a:t>Transferred to external interface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14282" y="1773784"/>
            <a:ext cx="1573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ADC waveform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85720" y="3047526"/>
            <a:ext cx="2001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Comparator output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357422" y="6060064"/>
            <a:ext cx="4618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Data format will be determined within a month</a:t>
            </a:r>
          </a:p>
        </p:txBody>
      </p:sp>
      <p:sp>
        <p:nvSpPr>
          <p:cNvPr id="26" name="下矢印 25"/>
          <p:cNvSpPr/>
          <p:nvPr/>
        </p:nvSpPr>
        <p:spPr>
          <a:xfrm>
            <a:off x="4071934" y="4774180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S</a:t>
            </a:r>
            <a:r>
              <a:rPr kumimoji="1" lang="en-US" altLang="ja-JP" dirty="0" smtClean="0"/>
              <a:t>chedule(short term)</a:t>
            </a:r>
            <a:endParaRPr kumimoji="1" lang="ja-JP" altLang="en-US" dirty="0"/>
          </a:p>
        </p:txBody>
      </p:sp>
      <p:cxnSp>
        <p:nvCxnSpPr>
          <p:cNvPr id="5" name="直線コネクタ 4"/>
          <p:cNvCxnSpPr/>
          <p:nvPr/>
        </p:nvCxnSpPr>
        <p:spPr>
          <a:xfrm rot="5400000">
            <a:off x="107919" y="3749677"/>
            <a:ext cx="478634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71406" y="1785926"/>
            <a:ext cx="14571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Firmware</a:t>
            </a:r>
          </a:p>
          <a:p>
            <a:r>
              <a:rPr lang="en-US" altLang="ja-JP" dirty="0" smtClean="0"/>
              <a:t>w/o rocket IO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1357290" y="1714488"/>
            <a:ext cx="1143008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000232" y="1000108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End of Aug</a:t>
            </a:r>
            <a:r>
              <a:rPr lang="en-US" altLang="ja-JP" dirty="0"/>
              <a:t>.</a:t>
            </a:r>
            <a:endParaRPr kumimoji="1" lang="ja-JP" altLang="en-US" dirty="0"/>
          </a:p>
        </p:txBody>
      </p:sp>
      <p:cxnSp>
        <p:nvCxnSpPr>
          <p:cNvPr id="17" name="直線矢印コネクタ 16"/>
          <p:cNvCxnSpPr/>
          <p:nvPr/>
        </p:nvCxnSpPr>
        <p:spPr>
          <a:xfrm>
            <a:off x="2500298" y="2214554"/>
            <a:ext cx="214314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214414" y="1285860"/>
            <a:ext cx="1287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prototyping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76523" y="1785926"/>
            <a:ext cx="1366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modification</a:t>
            </a:r>
            <a:endParaRPr kumimoji="1" lang="ja-JP" altLang="en-US" dirty="0"/>
          </a:p>
        </p:txBody>
      </p:sp>
      <p:cxnSp>
        <p:nvCxnSpPr>
          <p:cNvPr id="21" name="直線コネクタ 20"/>
          <p:cNvCxnSpPr/>
          <p:nvPr/>
        </p:nvCxnSpPr>
        <p:spPr>
          <a:xfrm rot="5400000">
            <a:off x="2249471" y="3749678"/>
            <a:ext cx="478634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4040109" y="1000108"/>
            <a:ext cx="1315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E</a:t>
            </a:r>
            <a:r>
              <a:rPr lang="en-US" altLang="ja-JP" dirty="0" smtClean="0"/>
              <a:t>nd of Sept.</a:t>
            </a:r>
            <a:endParaRPr kumimoji="1" lang="ja-JP" altLang="en-US" dirty="0"/>
          </a:p>
        </p:txBody>
      </p:sp>
      <p:cxnSp>
        <p:nvCxnSpPr>
          <p:cNvPr id="23" name="直線矢印コネクタ 22"/>
          <p:cNvCxnSpPr/>
          <p:nvPr/>
        </p:nvCxnSpPr>
        <p:spPr>
          <a:xfrm>
            <a:off x="4643438" y="2855908"/>
            <a:ext cx="121444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3214678" y="2428868"/>
            <a:ext cx="2543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Preparation for </a:t>
            </a:r>
            <a:r>
              <a:rPr kumimoji="1" lang="en-US" altLang="ja-JP" dirty="0" err="1" smtClean="0"/>
              <a:t>beamtest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1406" y="3344626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Amp shaper</a:t>
            </a:r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1500166" y="3571082"/>
            <a:ext cx="51435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rot="5400000">
            <a:off x="3465505" y="3749677"/>
            <a:ext cx="478634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5328342" y="1000108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Mid of Oct.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500298" y="3142454"/>
            <a:ext cx="2128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Design and feedback</a:t>
            </a:r>
            <a:endParaRPr kumimoji="1" lang="ja-JP" altLang="en-US" dirty="0"/>
          </a:p>
        </p:txBody>
      </p:sp>
      <p:cxnSp>
        <p:nvCxnSpPr>
          <p:cNvPr id="34" name="直線コネクタ 33"/>
          <p:cNvCxnSpPr/>
          <p:nvPr/>
        </p:nvCxnSpPr>
        <p:spPr>
          <a:xfrm rot="5400000">
            <a:off x="5857884" y="3571082"/>
            <a:ext cx="1571636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6643702" y="3571082"/>
            <a:ext cx="1285884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/>
          <p:cNvSpPr txBox="1"/>
          <p:nvPr/>
        </p:nvSpPr>
        <p:spPr>
          <a:xfrm>
            <a:off x="6690144" y="3201750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submission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1406" y="4499776"/>
            <a:ext cx="192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Test with rocket IO</a:t>
            </a:r>
            <a:endParaRPr kumimoji="1" lang="en-US" altLang="ja-JP" dirty="0" smtClean="0"/>
          </a:p>
        </p:txBody>
      </p:sp>
      <p:cxnSp>
        <p:nvCxnSpPr>
          <p:cNvPr id="42" name="直線矢印コネクタ 41"/>
          <p:cNvCxnSpPr/>
          <p:nvPr/>
        </p:nvCxnSpPr>
        <p:spPr>
          <a:xfrm>
            <a:off x="2214546" y="4654794"/>
            <a:ext cx="6786610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7143768" y="5715016"/>
            <a:ext cx="192882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142844" y="5643578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PCB design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42844" y="2428868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Uchida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42844" y="3714752"/>
            <a:ext cx="210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Taniguchi, </a:t>
            </a:r>
            <a:r>
              <a:rPr kumimoji="1" lang="en-US" altLang="ja-JP" dirty="0" err="1" smtClean="0"/>
              <a:t>Shimazaki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14282" y="4857760"/>
            <a:ext cx="1606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Nakao</a:t>
            </a:r>
            <a:r>
              <a:rPr kumimoji="1" lang="en-US" altLang="ja-JP" dirty="0" smtClean="0"/>
              <a:t>, Igarashi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42844" y="6000768"/>
            <a:ext cx="1270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Saito, </a:t>
            </a:r>
            <a:r>
              <a:rPr kumimoji="1" lang="en-US" altLang="ja-JP" dirty="0" err="1" smtClean="0"/>
              <a:t>Ikeno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398</Words>
  <Application>Microsoft Office PowerPoint</Application>
  <PresentationFormat>画面に合わせる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CDC readout system status</vt:lpstr>
      <vt:lpstr>BELLE II</vt:lpstr>
      <vt:lpstr>Prototype CDC readout card (FY2009)</vt:lpstr>
      <vt:lpstr>スライド 4</vt:lpstr>
      <vt:lpstr>Specification of Test board(detail)</vt:lpstr>
      <vt:lpstr>Amp shaper modification</vt:lpstr>
      <vt:lpstr>FPGA Block diagram</vt:lpstr>
      <vt:lpstr>Function</vt:lpstr>
      <vt:lpstr>Schedule(short term)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CDC readout system status</dc:title>
  <dc:creator>KEK</dc:creator>
  <cp:lastModifiedBy>KEK</cp:lastModifiedBy>
  <cp:revision>32</cp:revision>
  <dcterms:created xsi:type="dcterms:W3CDTF">2009-07-06T15:20:14Z</dcterms:created>
  <dcterms:modified xsi:type="dcterms:W3CDTF">2009-07-07T03:57:45Z</dcterms:modified>
</cp:coreProperties>
</file>